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57" r:id="rId3"/>
    <p:sldId id="258" r:id="rId4"/>
    <p:sldId id="259" r:id="rId5"/>
    <p:sldId id="260" r:id="rId6"/>
    <p:sldId id="266" r:id="rId7"/>
    <p:sldId id="263" r:id="rId8"/>
    <p:sldId id="264" r:id="rId9"/>
    <p:sldId id="265" r:id="rId10"/>
    <p:sldId id="269" r:id="rId11"/>
    <p:sldId id="271" r:id="rId12"/>
    <p:sldId id="27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ttle, Campbell A" initials="LCA" lastIdx="1" clrIdx="0">
    <p:extLst>
      <p:ext uri="{19B8F6BF-5375-455C-9EA6-DF929625EA0E}">
        <p15:presenceInfo xmlns:p15="http://schemas.microsoft.com/office/powerpoint/2012/main" userId="S-1-5-21-289399452-2541634060-2034926748-217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000000"/>
    <a:srgbClr val="FF6699"/>
    <a:srgbClr val="FF9900"/>
    <a:srgbClr val="9E12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5-05T10:24:29.754"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CCE48-F9AA-406A-A4C9-45C3AD269AD8}" type="datetimeFigureOut">
              <a:rPr lang="en-US" smtClean="0"/>
              <a:t>5/16/2017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420E5F-D220-4987-9FEA-7FB532492362}" type="slidenum">
              <a:rPr lang="en-US" smtClean="0"/>
              <a:t>‹#›</a:t>
            </a:fld>
            <a:endParaRPr lang="en-US"/>
          </a:p>
        </p:txBody>
      </p:sp>
    </p:spTree>
    <p:extLst>
      <p:ext uri="{BB962C8B-B14F-4D97-AF65-F5344CB8AC3E}">
        <p14:creationId xmlns:p14="http://schemas.microsoft.com/office/powerpoint/2010/main" val="394789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23BF71-38B7-8642-BFCE-EDAE9BD0CBAF}" type="datetimeFigureOut">
              <a:rPr lang="en-US" dirty="0"/>
              <a:t>5/16/2017</a:t>
            </a:fld>
            <a:endParaRPr lang="en-US" dirty="0"/>
          </a:p>
        </p:txBody>
      </p:sp>
      <p:sp>
        <p:nvSpPr>
          <p:cNvPr id="5" name="Footer Placeholder 4"/>
          <p:cNvSpPr>
            <a:spLocks noGrp="1"/>
          </p:cNvSpPr>
          <p:nvPr>
            <p:ph type="ftr" sz="quarter" idx="11"/>
          </p:nvPr>
        </p:nvSpPr>
        <p:spPr>
          <a:xfrm>
            <a:off x="2493105" y="329307"/>
            <a:ext cx="4897310"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025CB-9D18-264E-A945-2D020344C9DA}" type="datetimeFigureOut">
              <a:rPr lang="en-US" dirty="0"/>
              <a:t>5/16/2017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7EFB6C-7E96-8F41-8872-189CA1C59F84}" type="datetimeFigureOut">
              <a:rPr lang="en-US" dirty="0"/>
              <a:t>5/16/2017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81CDE-9BE7-C544-8ACB-7077DFC4270F}" type="datetimeFigureOut">
              <a:rPr lang="en-US" dirty="0"/>
              <a:t>5/16/2017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5BA285-9698-1B45-8319-D90A8C63F150}" type="datetimeFigureOut">
              <a:rPr lang="en-US" dirty="0"/>
              <a:t>5/16/2017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86CD42-43FF-B740-998F-DCC3802C4CE3}" type="datetimeFigureOut">
              <a:rPr lang="en-US" dirty="0"/>
              <a:t>5/16/2017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34695" y="2824269"/>
            <a:ext cx="4608576"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54792" y="2821491"/>
            <a:ext cx="4608576"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A0FFBD-2EE4-8547-BBAE-A1AC91C8D77E}" type="datetimeFigureOut">
              <a:rPr lang="en-US" dirty="0"/>
              <a:t>5/16/2017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5A2352-D7AC-F242-9256-A4477BCBF354}" type="datetimeFigureOut">
              <a:rPr lang="en-US" dirty="0"/>
              <a:t>5/16/2017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CFC6A-9AE6-404D-9FDD-168B477B9C90}" type="datetimeFigureOut">
              <a:rPr lang="en-US" dirty="0"/>
              <a:t>5/16/2017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CFCDFD-B4CF-A241-8D71-E814B10BEAF4}" type="datetimeFigureOut">
              <a:rPr lang="en-US" dirty="0"/>
              <a:t>5/16/2017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26A7B589-FD4B-7E46-869A-CBADC5FC564E}" type="datetimeFigureOut">
              <a:rPr lang="en-US" dirty="0"/>
              <a:t>5/16/2017</a:t>
            </a:fld>
            <a:endParaRPr lang="en-US" dirty="0"/>
          </a:p>
        </p:txBody>
      </p:sp>
      <p:sp>
        <p:nvSpPr>
          <p:cNvPr id="6" name="Footer Placeholder 5"/>
          <p:cNvSpPr>
            <a:spLocks noGrp="1"/>
          </p:cNvSpPr>
          <p:nvPr>
            <p:ph type="ftr" sz="quarter" idx="11"/>
          </p:nvPr>
        </p:nvSpPr>
        <p:spPr>
          <a:xfrm>
            <a:off x="1534910" y="318640"/>
            <a:ext cx="5453475"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CD8A92E-5FF9-8143-81B3-CCB531513398}" type="datetimeFigureOut">
              <a:rPr lang="en-US" dirty="0"/>
              <a:t>5/16/2017</a:t>
            </a:fld>
            <a:endParaRPr lang="en-US" dirty="0"/>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9600" dirty="0">
                <a:solidFill>
                  <a:schemeClr val="accent6">
                    <a:lumMod val="75000"/>
                  </a:schemeClr>
                </a:solidFill>
                <a:latin typeface="Castellar" panose="020A0402060406010301" pitchFamily="18" charset="0"/>
              </a:rPr>
              <a:t>Coffee</a:t>
            </a:r>
          </a:p>
        </p:txBody>
      </p:sp>
      <p:sp>
        <p:nvSpPr>
          <p:cNvPr id="3" name="Subtitle 2"/>
          <p:cNvSpPr>
            <a:spLocks noGrp="1"/>
          </p:cNvSpPr>
          <p:nvPr>
            <p:ph type="subTitle" idx="1"/>
          </p:nvPr>
        </p:nvSpPr>
        <p:spPr/>
        <p:txBody>
          <a:bodyPr/>
          <a:lstStyle/>
          <a:p>
            <a:r>
              <a:rPr lang="en-US" dirty="0">
                <a:solidFill>
                  <a:srgbClr val="FF0000"/>
                </a:solidFill>
              </a:rPr>
              <a:t>BY</a:t>
            </a:r>
            <a:r>
              <a:rPr lang="en-US" dirty="0"/>
              <a:t>: </a:t>
            </a:r>
            <a:r>
              <a:rPr lang="en-US" dirty="0">
                <a:solidFill>
                  <a:srgbClr val="FFC000"/>
                </a:solidFill>
              </a:rPr>
              <a:t>THE</a:t>
            </a:r>
            <a:r>
              <a:rPr lang="en-US" dirty="0"/>
              <a:t> </a:t>
            </a:r>
            <a:r>
              <a:rPr lang="en-US" dirty="0">
                <a:solidFill>
                  <a:srgbClr val="FFFF00"/>
                </a:solidFill>
              </a:rPr>
              <a:t>amazing </a:t>
            </a:r>
            <a:r>
              <a:rPr lang="en-US" dirty="0">
                <a:solidFill>
                  <a:srgbClr val="00B050"/>
                </a:solidFill>
              </a:rPr>
              <a:t>Campbell</a:t>
            </a:r>
            <a:r>
              <a:rPr lang="en-US" dirty="0"/>
              <a:t> </a:t>
            </a:r>
            <a:r>
              <a:rPr lang="en-US" dirty="0">
                <a:solidFill>
                  <a:srgbClr val="0070C0"/>
                </a:solidFill>
              </a:rPr>
              <a:t>little  </a:t>
            </a:r>
          </a:p>
        </p:txBody>
      </p:sp>
      <p:pic>
        <p:nvPicPr>
          <p:cNvPr id="4" name="Picture 3"/>
          <p:cNvPicPr>
            <a:picLocks noChangeAspect="1"/>
          </p:cNvPicPr>
          <p:nvPr/>
        </p:nvPicPr>
        <p:blipFill>
          <a:blip r:embed="rId2"/>
          <a:stretch>
            <a:fillRect/>
          </a:stretch>
        </p:blipFill>
        <p:spPr>
          <a:xfrm>
            <a:off x="7661959" y="1135025"/>
            <a:ext cx="4355928" cy="3709153"/>
          </a:xfrm>
          <a:prstGeom prst="rect">
            <a:avLst/>
          </a:prstGeom>
        </p:spPr>
      </p:pic>
    </p:spTree>
    <p:extLst>
      <p:ext uri="{BB962C8B-B14F-4D97-AF65-F5344CB8AC3E}">
        <p14:creationId xmlns:p14="http://schemas.microsoft.com/office/powerpoint/2010/main" val="3098264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a:solidFill>
                  <a:schemeClr val="accent6">
                    <a:lumMod val="75000"/>
                  </a:schemeClr>
                </a:solidFill>
              </a:rPr>
              <a:t>Resources</a:t>
            </a:r>
          </a:p>
        </p:txBody>
      </p:sp>
      <p:sp>
        <p:nvSpPr>
          <p:cNvPr id="3" name="Content Placeholder 2"/>
          <p:cNvSpPr>
            <a:spLocks noGrp="1"/>
          </p:cNvSpPr>
          <p:nvPr>
            <p:ph idx="1"/>
          </p:nvPr>
        </p:nvSpPr>
        <p:spPr/>
        <p:txBody>
          <a:bodyPr/>
          <a:lstStyle/>
          <a:p>
            <a:r>
              <a:rPr lang="en-US" sz="4800" dirty="0">
                <a:solidFill>
                  <a:srgbClr val="FFC000"/>
                </a:solidFill>
              </a:rPr>
              <a:t>Google Images</a:t>
            </a:r>
          </a:p>
          <a:p>
            <a:r>
              <a:rPr lang="en-US" sz="4800" dirty="0">
                <a:solidFill>
                  <a:srgbClr val="FFC000"/>
                </a:solidFill>
              </a:rPr>
              <a:t>Equal Exchange.com</a:t>
            </a:r>
          </a:p>
          <a:p>
            <a:endParaRPr lang="en-US" dirty="0"/>
          </a:p>
        </p:txBody>
      </p:sp>
      <p:pic>
        <p:nvPicPr>
          <p:cNvPr id="4" name="Picture 3"/>
          <p:cNvPicPr>
            <a:picLocks noChangeAspect="1"/>
          </p:cNvPicPr>
          <p:nvPr/>
        </p:nvPicPr>
        <p:blipFill>
          <a:blip r:embed="rId2"/>
          <a:stretch>
            <a:fillRect/>
          </a:stretch>
        </p:blipFill>
        <p:spPr>
          <a:xfrm>
            <a:off x="7860616" y="269924"/>
            <a:ext cx="2857500" cy="2857500"/>
          </a:xfrm>
          <a:prstGeom prst="rect">
            <a:avLst/>
          </a:prstGeom>
        </p:spPr>
      </p:pic>
      <p:pic>
        <p:nvPicPr>
          <p:cNvPr id="5" name="Picture 4"/>
          <p:cNvPicPr>
            <a:picLocks noChangeAspect="1"/>
          </p:cNvPicPr>
          <p:nvPr/>
        </p:nvPicPr>
        <p:blipFill>
          <a:blip r:embed="rId3"/>
          <a:stretch>
            <a:fillRect/>
          </a:stretch>
        </p:blipFill>
        <p:spPr>
          <a:xfrm>
            <a:off x="9638815" y="3840212"/>
            <a:ext cx="1895061" cy="1709047"/>
          </a:xfrm>
          <a:prstGeom prst="rect">
            <a:avLst/>
          </a:prstGeom>
        </p:spPr>
      </p:pic>
      <p:sp>
        <p:nvSpPr>
          <p:cNvPr id="6" name="TextBox 5"/>
          <p:cNvSpPr txBox="1"/>
          <p:nvPr/>
        </p:nvSpPr>
        <p:spPr>
          <a:xfrm>
            <a:off x="238539" y="5632174"/>
            <a:ext cx="6745357" cy="253916"/>
          </a:xfrm>
          <a:prstGeom prst="rect">
            <a:avLst/>
          </a:prstGeom>
          <a:noFill/>
        </p:spPr>
        <p:txBody>
          <a:bodyPr wrap="square" rtlCol="0">
            <a:spAutoFit/>
          </a:bodyPr>
          <a:lstStyle/>
          <a:p>
            <a:r>
              <a:rPr lang="en-US" sz="1000" dirty="0"/>
              <a:t>Note: this is how </a:t>
            </a:r>
            <a:r>
              <a:rPr lang="en-US" sz="1000" b="1" u="sng" dirty="0"/>
              <a:t>equal exchange</a:t>
            </a:r>
            <a:r>
              <a:rPr lang="en-US" sz="1000" dirty="0"/>
              <a:t> does their coffee not in general</a:t>
            </a:r>
          </a:p>
        </p:txBody>
      </p:sp>
      <p:pic>
        <p:nvPicPr>
          <p:cNvPr id="7" name="Picture 6"/>
          <p:cNvPicPr>
            <a:picLocks noChangeAspect="1"/>
          </p:cNvPicPr>
          <p:nvPr/>
        </p:nvPicPr>
        <p:blipFill>
          <a:blip r:embed="rId4"/>
          <a:stretch>
            <a:fillRect/>
          </a:stretch>
        </p:blipFill>
        <p:spPr>
          <a:xfrm>
            <a:off x="4275483" y="3950167"/>
            <a:ext cx="3297115" cy="2096965"/>
          </a:xfrm>
          <a:prstGeom prst="rect">
            <a:avLst/>
          </a:prstGeom>
        </p:spPr>
      </p:pic>
    </p:spTree>
    <p:extLst>
      <p:ext uri="{BB962C8B-B14F-4D97-AF65-F5344CB8AC3E}">
        <p14:creationId xmlns:p14="http://schemas.microsoft.com/office/powerpoint/2010/main" val="172974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a:solidFill>
                  <a:schemeClr val="accent2">
                    <a:lumMod val="75000"/>
                  </a:schemeClr>
                </a:solidFill>
                <a:latin typeface="Bernard MT Condensed" panose="02050806060905020404" pitchFamily="18" charset="0"/>
              </a:rPr>
              <a:t>What can I do with my research you ask?</a:t>
            </a:r>
          </a:p>
        </p:txBody>
      </p:sp>
      <p:sp>
        <p:nvSpPr>
          <p:cNvPr id="3" name="Content Placeholder 2"/>
          <p:cNvSpPr>
            <a:spLocks noGrp="1"/>
          </p:cNvSpPr>
          <p:nvPr>
            <p:ph idx="1"/>
          </p:nvPr>
        </p:nvSpPr>
        <p:spPr/>
        <p:txBody>
          <a:bodyPr>
            <a:normAutofit/>
          </a:bodyPr>
          <a:lstStyle/>
          <a:p>
            <a:pPr marL="0" indent="0">
              <a:buNone/>
            </a:pPr>
            <a:r>
              <a:rPr lang="en-US" sz="3200" dirty="0">
                <a:latin typeface="Bernard MT Condensed" panose="02050806060905020404" pitchFamily="18" charset="0"/>
                <a:ea typeface="+mj-ea"/>
                <a:cs typeface="+mj-cs"/>
              </a:rPr>
              <a:t>	</a:t>
            </a:r>
            <a:r>
              <a:rPr lang="en-US" sz="3200" dirty="0">
                <a:solidFill>
                  <a:schemeClr val="accent4">
                    <a:lumMod val="50000"/>
                  </a:schemeClr>
                </a:solidFill>
                <a:latin typeface="Bernard MT Condensed" panose="02050806060905020404" pitchFamily="18" charset="0"/>
                <a:ea typeface="+mj-ea"/>
                <a:cs typeface="+mj-cs"/>
              </a:rPr>
              <a:t>I can start my own coffee business when I grow up and I can say, “oh </a:t>
            </a:r>
            <a:r>
              <a:rPr lang="en-US" sz="3200" dirty="0" err="1">
                <a:solidFill>
                  <a:schemeClr val="accent4">
                    <a:lumMod val="50000"/>
                  </a:schemeClr>
                </a:solidFill>
                <a:latin typeface="Bernard MT Condensed" panose="02050806060905020404" pitchFamily="18" charset="0"/>
                <a:ea typeface="+mj-ea"/>
                <a:cs typeface="+mj-cs"/>
              </a:rPr>
              <a:t>ya</a:t>
            </a:r>
            <a:r>
              <a:rPr lang="en-US" sz="3200" dirty="0">
                <a:solidFill>
                  <a:schemeClr val="accent4">
                    <a:lumMod val="50000"/>
                  </a:schemeClr>
                </a:solidFill>
                <a:latin typeface="Bernard MT Condensed" panose="02050806060905020404" pitchFamily="18" charset="0"/>
                <a:ea typeface="+mj-ea"/>
                <a:cs typeface="+mj-cs"/>
              </a:rPr>
              <a:t> I made that coffee!”</a:t>
            </a:r>
          </a:p>
        </p:txBody>
      </p:sp>
    </p:spTree>
    <p:extLst>
      <p:ext uri="{BB962C8B-B14F-4D97-AF65-F5344CB8AC3E}">
        <p14:creationId xmlns:p14="http://schemas.microsoft.com/office/powerpoint/2010/main" val="1641756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519"/>
            <a:ext cx="9689895" cy="4787898"/>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1999" cy="6109251"/>
          </a:xfrm>
          <a:prstGeom prst="rect">
            <a:avLst/>
          </a:prstGeom>
        </p:spPr>
      </p:pic>
    </p:spTree>
    <p:extLst>
      <p:ext uri="{BB962C8B-B14F-4D97-AF65-F5344CB8AC3E}">
        <p14:creationId xmlns:p14="http://schemas.microsoft.com/office/powerpoint/2010/main" val="4173875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696" y="804519"/>
            <a:ext cx="10193478" cy="3065116"/>
          </a:xfrm>
        </p:spPr>
        <p:txBody>
          <a:bodyPr>
            <a:normAutofit/>
          </a:bodyPr>
          <a:lstStyle/>
          <a:p>
            <a:r>
              <a:rPr lang="en-US" sz="9600" dirty="0"/>
              <a:t>Steps of Coffee</a:t>
            </a:r>
            <a:br>
              <a:rPr lang="en-US" sz="9600" dirty="0"/>
            </a:br>
            <a:endParaRPr lang="en-US" sz="9600" dirty="0"/>
          </a:p>
        </p:txBody>
      </p:sp>
      <p:sp>
        <p:nvSpPr>
          <p:cNvPr id="3" name="Content Placeholder 2"/>
          <p:cNvSpPr>
            <a:spLocks noGrp="1"/>
          </p:cNvSpPr>
          <p:nvPr>
            <p:ph idx="1"/>
          </p:nvPr>
        </p:nvSpPr>
        <p:spPr>
          <a:xfrm>
            <a:off x="3379304" y="3154017"/>
            <a:ext cx="3935896" cy="1934818"/>
          </a:xfrm>
        </p:spPr>
        <p:txBody>
          <a:bodyPr>
            <a:normAutofit/>
          </a:bodyPr>
          <a:lstStyle/>
          <a:p>
            <a:r>
              <a:rPr lang="en-US" sz="3200" dirty="0">
                <a:latin typeface="Harrington" panose="04040505050A02020702" pitchFamily="82" charset="0"/>
              </a:rPr>
              <a:t>From bean to cup</a:t>
            </a:r>
          </a:p>
        </p:txBody>
      </p:sp>
      <p:sp>
        <p:nvSpPr>
          <p:cNvPr id="4" name="AutoShape 2" descr="Image result for coffee cup"/>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855" b="97254" l="10000" r="100000"/>
                    </a14:imgEffect>
                  </a14:imgLayer>
                </a14:imgProps>
              </a:ext>
            </a:extLst>
          </a:blip>
          <a:stretch>
            <a:fillRect/>
          </a:stretch>
        </p:blipFill>
        <p:spPr>
          <a:xfrm>
            <a:off x="6777697" y="2641427"/>
            <a:ext cx="3571526" cy="2456416"/>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758" l="10000" r="93182">
                        <a14:foregroundMark x1="82879" y1="65455" x2="86818" y2="66818"/>
                      </a14:backgroundRemoval>
                    </a14:imgEffect>
                  </a14:imgLayer>
                </a14:imgProps>
              </a:ext>
            </a:extLst>
          </a:blip>
          <a:stretch>
            <a:fillRect/>
          </a:stretch>
        </p:blipFill>
        <p:spPr>
          <a:xfrm>
            <a:off x="0" y="1883664"/>
            <a:ext cx="3829878" cy="3971942"/>
          </a:xfrm>
          <a:prstGeom prst="rect">
            <a:avLst/>
          </a:prstGeom>
        </p:spPr>
      </p:pic>
    </p:spTree>
    <p:extLst>
      <p:ext uri="{BB962C8B-B14F-4D97-AF65-F5344CB8AC3E}">
        <p14:creationId xmlns:p14="http://schemas.microsoft.com/office/powerpoint/2010/main" val="22625830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1">
                    <a:lumMod val="75000"/>
                  </a:schemeClr>
                </a:solidFill>
                <a:latin typeface="Harrington" panose="04040505050A02020702" pitchFamily="82" charset="0"/>
              </a:rPr>
              <a:t>Step 1- </a:t>
            </a:r>
            <a:r>
              <a:rPr lang="en-US" sz="6000" dirty="0">
                <a:solidFill>
                  <a:schemeClr val="accent1">
                    <a:lumMod val="50000"/>
                  </a:schemeClr>
                </a:solidFill>
                <a:latin typeface="Harrington" panose="04040505050A02020702" pitchFamily="82" charset="0"/>
              </a:rPr>
              <a:t>Growing</a:t>
            </a:r>
          </a:p>
        </p:txBody>
      </p:sp>
      <p:sp>
        <p:nvSpPr>
          <p:cNvPr id="3" name="Content Placeholder 2"/>
          <p:cNvSpPr>
            <a:spLocks noGrp="1"/>
          </p:cNvSpPr>
          <p:nvPr>
            <p:ph idx="1"/>
          </p:nvPr>
        </p:nvSpPr>
        <p:spPr>
          <a:xfrm>
            <a:off x="649357" y="2247227"/>
            <a:ext cx="10588485" cy="3623485"/>
          </a:xfrm>
        </p:spPr>
        <p:txBody>
          <a:bodyPr>
            <a:normAutofit fontScale="92500" lnSpcReduction="10000"/>
          </a:bodyPr>
          <a:lstStyle/>
          <a:p>
            <a:pPr marL="457200" lvl="1" indent="0">
              <a:buNone/>
            </a:pPr>
            <a:r>
              <a:rPr lang="en-US" sz="2400" dirty="0"/>
              <a:t>	This is how coffee is grown. Coffee trees grow in tropical/ subtropical climates. It can’t grow more than 1,000 miles from the equator. Coffee trees start their lives usually in a nursery and stay there until they’re 18-24 inches tall          (usually after a year). Coffee trees can grow up to 20 feet tall but for best results grow until 8 to 10 feet tall. It takes 4-5 years for a coffee tree to start making coffee (which is way too long for me to wait for my cup of coffee!!!!!). Six to nine months later in the process, green cherries appear. This is where the coffee beans live. Depending on where you are when you plant your coffee tree, the cherries will turn a color and then turn a deep red when they are ripe.		</a:t>
            </a:r>
          </a:p>
        </p:txBody>
      </p:sp>
      <p:pic>
        <p:nvPicPr>
          <p:cNvPr id="4" name="Picture 3"/>
          <p:cNvPicPr>
            <a:picLocks noChangeAspect="1"/>
          </p:cNvPicPr>
          <p:nvPr/>
        </p:nvPicPr>
        <p:blipFill>
          <a:blip r:embed="rId2"/>
          <a:stretch>
            <a:fillRect/>
          </a:stretch>
        </p:blipFill>
        <p:spPr>
          <a:xfrm>
            <a:off x="7749111" y="113965"/>
            <a:ext cx="3796073" cy="2133263"/>
          </a:xfrm>
          <a:prstGeom prst="rect">
            <a:avLst/>
          </a:prstGeom>
        </p:spPr>
      </p:pic>
    </p:spTree>
    <p:extLst>
      <p:ext uri="{BB962C8B-B14F-4D97-AF65-F5344CB8AC3E}">
        <p14:creationId xmlns:p14="http://schemas.microsoft.com/office/powerpoint/2010/main" val="1684439501"/>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accent1">
                    <a:lumMod val="60000"/>
                    <a:lumOff val="40000"/>
                  </a:schemeClr>
                </a:solidFill>
                <a:latin typeface="Elephant" panose="02020904090505020303" pitchFamily="18" charset="0"/>
              </a:rPr>
              <a:t>Step 2- </a:t>
            </a:r>
            <a:r>
              <a:rPr lang="en-US" sz="5400" dirty="0">
                <a:solidFill>
                  <a:schemeClr val="accent1">
                    <a:lumMod val="75000"/>
                  </a:schemeClr>
                </a:solidFill>
                <a:latin typeface="Elephant" panose="02020904090505020303" pitchFamily="18" charset="0"/>
              </a:rPr>
              <a:t>Harvesting</a:t>
            </a:r>
          </a:p>
        </p:txBody>
      </p:sp>
      <p:sp>
        <p:nvSpPr>
          <p:cNvPr id="3" name="Content Placeholder 2"/>
          <p:cNvSpPr>
            <a:spLocks noGrp="1"/>
          </p:cNvSpPr>
          <p:nvPr>
            <p:ph idx="1"/>
          </p:nvPr>
        </p:nvSpPr>
        <p:spPr/>
        <p:txBody>
          <a:bodyPr>
            <a:normAutofit fontScale="47500" lnSpcReduction="20000"/>
          </a:bodyPr>
          <a:lstStyle/>
          <a:p>
            <a:pPr marL="0" indent="0">
              <a:buNone/>
            </a:pPr>
            <a:r>
              <a:rPr lang="en-US" dirty="0"/>
              <a:t>	</a:t>
            </a:r>
            <a:r>
              <a:rPr lang="en-US" sz="5100" dirty="0"/>
              <a:t>Farmers and their families who harvest coffee typically harvest their coffee by hand into large sacks or bags when the cherries are ripe. In some communities, the people all share the work of harvesting the coffee. Equal Exchange coffee harvests their coffee by hand! That is a lot of work. Because coffee grows at different rates, it may take 3 to 7 pickings to get all the coffee harvested. The lower the altitude, the sooner the coffee will be ready to harvest.  </a:t>
            </a:r>
          </a:p>
        </p:txBody>
      </p:sp>
      <p:pic>
        <p:nvPicPr>
          <p:cNvPr id="4" name="Picture 3"/>
          <p:cNvPicPr>
            <a:picLocks noChangeAspect="1"/>
          </p:cNvPicPr>
          <p:nvPr/>
        </p:nvPicPr>
        <p:blipFill>
          <a:blip r:embed="rId2"/>
          <a:stretch>
            <a:fillRect/>
          </a:stretch>
        </p:blipFill>
        <p:spPr>
          <a:xfrm>
            <a:off x="8430095" y="145775"/>
            <a:ext cx="3417348" cy="1869958"/>
          </a:xfrm>
          <a:prstGeom prst="rect">
            <a:avLst/>
          </a:prstGeom>
        </p:spPr>
      </p:pic>
    </p:spTree>
    <p:extLst>
      <p:ext uri="{BB962C8B-B14F-4D97-AF65-F5344CB8AC3E}">
        <p14:creationId xmlns:p14="http://schemas.microsoft.com/office/powerpoint/2010/main" val="374008171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accent4">
                    <a:lumMod val="60000"/>
                    <a:lumOff val="40000"/>
                  </a:schemeClr>
                </a:solidFill>
                <a:latin typeface="Arial Black" panose="020B0A04020102020204" pitchFamily="34" charset="0"/>
              </a:rPr>
              <a:t>Step 3- </a:t>
            </a:r>
            <a:r>
              <a:rPr lang="en-US" sz="5400" dirty="0" err="1">
                <a:solidFill>
                  <a:schemeClr val="accent4">
                    <a:lumMod val="75000"/>
                  </a:schemeClr>
                </a:solidFill>
                <a:latin typeface="Arial Black" panose="020B0A04020102020204" pitchFamily="34" charset="0"/>
              </a:rPr>
              <a:t>Depulping</a:t>
            </a:r>
            <a:endParaRPr lang="en-US" sz="5400" dirty="0">
              <a:solidFill>
                <a:schemeClr val="accent4">
                  <a:lumMod val="75000"/>
                </a:schemeClr>
              </a:solidFill>
              <a:latin typeface="Arial Black" panose="020B0A04020102020204" pitchFamily="34" charset="0"/>
            </a:endParaRPr>
          </a:p>
        </p:txBody>
      </p:sp>
      <p:pic>
        <p:nvPicPr>
          <p:cNvPr id="4" name="Content Placeholder 3"/>
          <p:cNvPicPr>
            <a:picLocks noGrp="1" noChangeAspect="1"/>
          </p:cNvPicPr>
          <p:nvPr>
            <p:ph idx="1"/>
          </p:nvPr>
        </p:nvPicPr>
        <p:blipFill>
          <a:blip r:embed="rId2"/>
          <a:stretch>
            <a:fillRect/>
          </a:stretch>
        </p:blipFill>
        <p:spPr>
          <a:xfrm>
            <a:off x="8594997" y="567152"/>
            <a:ext cx="2956655" cy="2190115"/>
          </a:xfrm>
          <a:prstGeom prst="rect">
            <a:avLst/>
          </a:prstGeom>
        </p:spPr>
      </p:pic>
      <p:sp>
        <p:nvSpPr>
          <p:cNvPr id="12" name="TextBox 11"/>
          <p:cNvSpPr txBox="1"/>
          <p:nvPr/>
        </p:nvSpPr>
        <p:spPr>
          <a:xfrm>
            <a:off x="596348" y="2875722"/>
            <a:ext cx="9342782" cy="3416320"/>
          </a:xfrm>
          <a:prstGeom prst="rect">
            <a:avLst/>
          </a:prstGeom>
          <a:noFill/>
        </p:spPr>
        <p:txBody>
          <a:bodyPr wrap="square" rtlCol="0">
            <a:spAutoFit/>
          </a:bodyPr>
          <a:lstStyle/>
          <a:p>
            <a:r>
              <a:rPr lang="en-US" dirty="0"/>
              <a:t>      </a:t>
            </a:r>
            <a:r>
              <a:rPr lang="en-US" sz="2400" dirty="0"/>
              <a:t> Once the coffee cherries are picked, you must </a:t>
            </a:r>
            <a:r>
              <a:rPr lang="en-US" sz="2400" dirty="0" err="1"/>
              <a:t>depulp</a:t>
            </a:r>
            <a:r>
              <a:rPr lang="en-US" sz="2400" dirty="0"/>
              <a:t> the cherries within the next day. If you don’t </a:t>
            </a:r>
            <a:r>
              <a:rPr lang="en-US" sz="2400" dirty="0" err="1"/>
              <a:t>depulp</a:t>
            </a:r>
            <a:r>
              <a:rPr lang="en-US" sz="2400" dirty="0"/>
              <a:t> the cherries within the next day, then the coffee may taste bad and the fruit may rot. You can hand </a:t>
            </a:r>
            <a:r>
              <a:rPr lang="en-US" sz="2400" dirty="0" err="1"/>
              <a:t>depulp</a:t>
            </a:r>
            <a:r>
              <a:rPr lang="en-US" sz="2400" dirty="0"/>
              <a:t> coffee or you can do it with a machine. Many people that hand </a:t>
            </a:r>
            <a:r>
              <a:rPr lang="en-US" sz="2400" dirty="0" err="1"/>
              <a:t>depulp</a:t>
            </a:r>
            <a:r>
              <a:rPr lang="en-US" sz="2400" dirty="0"/>
              <a:t> the coffee share the station with their neighbors and even community. When you </a:t>
            </a:r>
            <a:r>
              <a:rPr lang="en-US" sz="2400" dirty="0" err="1"/>
              <a:t>depulp</a:t>
            </a:r>
            <a:r>
              <a:rPr lang="en-US" sz="2400" dirty="0"/>
              <a:t> a coffee cherry what you are doing is separating the coffee seed (bean) from the outer layer of flesh, from the cherry. Sounds gross, but that’s the truth. </a:t>
            </a:r>
          </a:p>
        </p:txBody>
      </p:sp>
    </p:spTree>
    <p:extLst>
      <p:ext uri="{BB962C8B-B14F-4D97-AF65-F5344CB8AC3E}">
        <p14:creationId xmlns:p14="http://schemas.microsoft.com/office/powerpoint/2010/main" val="11570878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rgbClr val="FF9900"/>
                </a:solidFill>
                <a:latin typeface="Bernard MT Condensed" panose="02050806060905020404" pitchFamily="18" charset="0"/>
              </a:rPr>
              <a:t>Step 4- Fermenting</a:t>
            </a:r>
          </a:p>
        </p:txBody>
      </p:sp>
      <p:pic>
        <p:nvPicPr>
          <p:cNvPr id="4" name="Content Placeholder 3"/>
          <p:cNvPicPr>
            <a:picLocks noGrp="1" noChangeAspect="1"/>
          </p:cNvPicPr>
          <p:nvPr>
            <p:ph idx="1"/>
          </p:nvPr>
        </p:nvPicPr>
        <p:blipFill>
          <a:blip r:embed="rId2"/>
          <a:stretch>
            <a:fillRect/>
          </a:stretch>
        </p:blipFill>
        <p:spPr>
          <a:xfrm>
            <a:off x="6262255" y="293343"/>
            <a:ext cx="5598355" cy="2671530"/>
          </a:xfrm>
          <a:prstGeom prst="rect">
            <a:avLst/>
          </a:prstGeom>
        </p:spPr>
      </p:pic>
      <p:sp>
        <p:nvSpPr>
          <p:cNvPr id="6" name="TextBox 5"/>
          <p:cNvSpPr txBox="1"/>
          <p:nvPr/>
        </p:nvSpPr>
        <p:spPr>
          <a:xfrm>
            <a:off x="672287" y="2964873"/>
            <a:ext cx="11188323" cy="2677656"/>
          </a:xfrm>
          <a:prstGeom prst="rect">
            <a:avLst/>
          </a:prstGeom>
          <a:noFill/>
        </p:spPr>
        <p:txBody>
          <a:bodyPr wrap="square" rtlCol="0">
            <a:spAutoFit/>
          </a:bodyPr>
          <a:lstStyle/>
          <a:p>
            <a:r>
              <a:rPr lang="en-US" sz="2400" dirty="0"/>
              <a:t>Fermentation is the process of accentuating the body and flavor of the coffee beans. To begin the process, the </a:t>
            </a:r>
            <a:r>
              <a:rPr lang="en-US" sz="2400" dirty="0" err="1"/>
              <a:t>depulped</a:t>
            </a:r>
            <a:r>
              <a:rPr lang="en-US" sz="2400" dirty="0"/>
              <a:t> coffee beans are placed into a giant clean tank made of cement. The beans ferment in the mucilage that is left on the coffee bean after the </a:t>
            </a:r>
            <a:r>
              <a:rPr lang="en-US" sz="2400" dirty="0" err="1"/>
              <a:t>depulping</a:t>
            </a:r>
            <a:r>
              <a:rPr lang="en-US" sz="2400" dirty="0"/>
              <a:t> process transforms the natural sugars to liquid. The fermentation process can take a short time or a long time. It just depends on the weather in the room and the place. It is super important that the tank is clean when you use it or bad bacteria will show up. </a:t>
            </a:r>
          </a:p>
        </p:txBody>
      </p:sp>
      <p:pic>
        <p:nvPicPr>
          <p:cNvPr id="1026" name="Picture 2" descr="http://equalexchange.coop/sites/default/files/styles/supply_chain_featured_image__wide/public/supply_chain/coffee-fermentation.jpg?itok=1EPaR6v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287" y="318297"/>
            <a:ext cx="862409" cy="6388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90255" y="1853754"/>
            <a:ext cx="3438336" cy="369332"/>
          </a:xfrm>
          <a:prstGeom prst="rect">
            <a:avLst/>
          </a:prstGeom>
          <a:noFill/>
        </p:spPr>
        <p:txBody>
          <a:bodyPr wrap="square" rtlCol="0">
            <a:spAutoFit/>
          </a:bodyPr>
          <a:lstStyle/>
          <a:p>
            <a:r>
              <a:rPr lang="en-US" dirty="0">
                <a:solidFill>
                  <a:schemeClr val="accent6">
                    <a:lumMod val="75000"/>
                  </a:schemeClr>
                </a:solidFill>
              </a:rPr>
              <a:t>Incite or stir up</a:t>
            </a:r>
          </a:p>
        </p:txBody>
      </p:sp>
    </p:spTree>
    <p:extLst>
      <p:ext uri="{BB962C8B-B14F-4D97-AF65-F5344CB8AC3E}">
        <p14:creationId xmlns:p14="http://schemas.microsoft.com/office/powerpoint/2010/main" val="2701272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696" y="804519"/>
            <a:ext cx="9862158" cy="1049235"/>
          </a:xfrm>
        </p:spPr>
        <p:txBody>
          <a:bodyPr>
            <a:normAutofit/>
          </a:bodyPr>
          <a:lstStyle/>
          <a:p>
            <a:r>
              <a:rPr lang="en-US" sz="3600" b="1" dirty="0">
                <a:solidFill>
                  <a:srgbClr val="FF6699"/>
                </a:solidFill>
                <a:latin typeface="Goudy Stout" panose="0202090407030B020401" pitchFamily="18" charset="0"/>
              </a:rPr>
              <a:t>Step 5- Drying</a:t>
            </a:r>
          </a:p>
        </p:txBody>
      </p:sp>
      <p:sp>
        <p:nvSpPr>
          <p:cNvPr id="3" name="Content Placeholder 2"/>
          <p:cNvSpPr>
            <a:spLocks noGrp="1"/>
          </p:cNvSpPr>
          <p:nvPr>
            <p:ph idx="1"/>
          </p:nvPr>
        </p:nvSpPr>
        <p:spPr>
          <a:xfrm>
            <a:off x="1534696" y="2015732"/>
            <a:ext cx="9520158" cy="3907990"/>
          </a:xfrm>
        </p:spPr>
        <p:txBody>
          <a:bodyPr>
            <a:normAutofit fontScale="70000" lnSpcReduction="20000"/>
          </a:bodyPr>
          <a:lstStyle/>
          <a:p>
            <a:pPr marL="0" indent="0">
              <a:buNone/>
            </a:pPr>
            <a:endParaRPr lang="en-US" dirty="0"/>
          </a:p>
          <a:p>
            <a:pPr marL="0" indent="0">
              <a:buNone/>
            </a:pPr>
            <a:r>
              <a:rPr lang="en-US" dirty="0"/>
              <a:t>	</a:t>
            </a:r>
          </a:p>
          <a:p>
            <a:pPr marL="0" indent="0">
              <a:buNone/>
            </a:pPr>
            <a:endParaRPr lang="en-US" sz="2400" dirty="0"/>
          </a:p>
          <a:p>
            <a:pPr marL="0" indent="0">
              <a:buNone/>
            </a:pPr>
            <a:r>
              <a:rPr lang="en-US" sz="2400" dirty="0"/>
              <a:t>	</a:t>
            </a:r>
            <a:r>
              <a:rPr lang="en-US" sz="2800" dirty="0"/>
              <a:t>Lots of specialty coffees are washed once the fermentation process is finished to stop the fermentation process. This is called the wet processing, where the coffee beans are washed thoroughly with clean water. This process confirms that the fermentation process is stopped. This is a very important step in the process. How long the process takes depends on the weather and climate. It is so important that the beans are turned many times each day. When the coffee has been dried to 12% moisture, they are finished.</a:t>
            </a:r>
            <a:endParaRPr lang="en-US" sz="2800" b="1" u="sng" dirty="0"/>
          </a:p>
        </p:txBody>
      </p:sp>
      <p:pic>
        <p:nvPicPr>
          <p:cNvPr id="4" name="Picture 3"/>
          <p:cNvPicPr>
            <a:picLocks noChangeAspect="1"/>
          </p:cNvPicPr>
          <p:nvPr/>
        </p:nvPicPr>
        <p:blipFill>
          <a:blip r:embed="rId2"/>
          <a:stretch>
            <a:fillRect/>
          </a:stretch>
        </p:blipFill>
        <p:spPr>
          <a:xfrm>
            <a:off x="7803874" y="273932"/>
            <a:ext cx="4202595" cy="2801729"/>
          </a:xfrm>
          <a:prstGeom prst="rect">
            <a:avLst/>
          </a:prstGeom>
        </p:spPr>
      </p:pic>
    </p:spTree>
    <p:extLst>
      <p:ext uri="{BB962C8B-B14F-4D97-AF65-F5344CB8AC3E}">
        <p14:creationId xmlns:p14="http://schemas.microsoft.com/office/powerpoint/2010/main" val="308872319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rgbClr val="9E12BA"/>
                </a:solidFill>
                <a:latin typeface="Cooper Black" panose="0208090404030B020404" pitchFamily="18" charset="0"/>
              </a:rPr>
              <a:t>Step 6- Sorting</a:t>
            </a:r>
          </a:p>
        </p:txBody>
      </p:sp>
      <p:sp>
        <p:nvSpPr>
          <p:cNvPr id="3" name="Content Placeholder 2"/>
          <p:cNvSpPr>
            <a:spLocks noGrp="1"/>
          </p:cNvSpPr>
          <p:nvPr>
            <p:ph idx="1"/>
          </p:nvPr>
        </p:nvSpPr>
        <p:spPr/>
        <p:txBody>
          <a:bodyPr>
            <a:normAutofit fontScale="25000" lnSpcReduction="20000"/>
          </a:bodyPr>
          <a:lstStyle/>
          <a:p>
            <a:pPr marL="0" indent="0">
              <a:buNone/>
            </a:pPr>
            <a:r>
              <a:rPr lang="en-US" sz="4600" dirty="0"/>
              <a:t>	</a:t>
            </a:r>
            <a:r>
              <a:rPr lang="en-US" sz="11200" dirty="0">
                <a:solidFill>
                  <a:schemeClr val="accent5">
                    <a:lumMod val="75000"/>
                  </a:schemeClr>
                </a:solidFill>
                <a:latin typeface="Cooper Black" panose="0208090404030B020404" pitchFamily="18" charset="0"/>
              </a:rPr>
              <a:t>There are three ways the coffee beans can be sorted:</a:t>
            </a:r>
          </a:p>
          <a:p>
            <a:pPr>
              <a:buFont typeface="Wingdings" panose="05000000000000000000" pitchFamily="2" charset="2"/>
              <a:buChar char="Ø"/>
            </a:pPr>
            <a:r>
              <a:rPr lang="en-US" sz="8600" dirty="0"/>
              <a:t> Coffee is sorted at tables by hand removing all of the defects.</a:t>
            </a:r>
          </a:p>
          <a:p>
            <a:pPr>
              <a:buFont typeface="Wingdings" panose="05000000000000000000" pitchFamily="2" charset="2"/>
              <a:buChar char="Ø"/>
            </a:pPr>
            <a:r>
              <a:rPr lang="en-US" sz="8600" dirty="0"/>
              <a:t> A conveyer belt slowly moves coffee down through a long line of people  and they pick out the bad coffee beans and the good ones stay.</a:t>
            </a:r>
          </a:p>
          <a:p>
            <a:pPr>
              <a:buFont typeface="Wingdings" panose="05000000000000000000" pitchFamily="2" charset="2"/>
              <a:buChar char="Ø"/>
            </a:pPr>
            <a:r>
              <a:rPr lang="en-US" sz="8600" dirty="0"/>
              <a:t> With a machine it sorts the beans by color and it blows a puff of air to the beans that are discolored.</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marL="0" indent="0">
              <a:buNone/>
            </a:pPr>
            <a:r>
              <a:rPr lang="en-US" dirty="0"/>
              <a:t>	</a:t>
            </a:r>
          </a:p>
        </p:txBody>
      </p:sp>
      <p:pic>
        <p:nvPicPr>
          <p:cNvPr id="4" name="Picture 3"/>
          <p:cNvPicPr>
            <a:picLocks noChangeAspect="1"/>
          </p:cNvPicPr>
          <p:nvPr/>
        </p:nvPicPr>
        <p:blipFill>
          <a:blip r:embed="rId2"/>
          <a:stretch>
            <a:fillRect/>
          </a:stretch>
        </p:blipFill>
        <p:spPr>
          <a:xfrm>
            <a:off x="7132320" y="295422"/>
            <a:ext cx="4656406" cy="1720310"/>
          </a:xfrm>
          <a:prstGeom prst="rect">
            <a:avLst/>
          </a:prstGeom>
        </p:spPr>
      </p:pic>
    </p:spTree>
    <p:extLst>
      <p:ext uri="{BB962C8B-B14F-4D97-AF65-F5344CB8AC3E}">
        <p14:creationId xmlns:p14="http://schemas.microsoft.com/office/powerpoint/2010/main" val="2182201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04383" y="186905"/>
            <a:ext cx="4784034" cy="2284461"/>
          </a:xfrm>
          <a:prstGeom prst="rect">
            <a:avLst/>
          </a:prstGeom>
        </p:spPr>
      </p:pic>
      <p:sp>
        <p:nvSpPr>
          <p:cNvPr id="2" name="Title 1"/>
          <p:cNvSpPr>
            <a:spLocks noGrp="1"/>
          </p:cNvSpPr>
          <p:nvPr>
            <p:ph type="title"/>
          </p:nvPr>
        </p:nvSpPr>
        <p:spPr/>
        <p:txBody>
          <a:bodyPr>
            <a:normAutofit/>
          </a:bodyPr>
          <a:lstStyle/>
          <a:p>
            <a:r>
              <a:rPr lang="en-US" sz="4400" dirty="0">
                <a:solidFill>
                  <a:srgbClr val="33CCFF"/>
                </a:solidFill>
                <a:latin typeface="Broadway" panose="04040905080B02020502" pitchFamily="82" charset="0"/>
              </a:rPr>
              <a:t>Step 7- Roasting</a:t>
            </a:r>
          </a:p>
        </p:txBody>
      </p:sp>
      <p:sp>
        <p:nvSpPr>
          <p:cNvPr id="3" name="Content Placeholder 2"/>
          <p:cNvSpPr>
            <a:spLocks noGrp="1"/>
          </p:cNvSpPr>
          <p:nvPr>
            <p:ph idx="1"/>
          </p:nvPr>
        </p:nvSpPr>
        <p:spPr>
          <a:xfrm>
            <a:off x="1534696" y="2081993"/>
            <a:ext cx="9520158" cy="3450613"/>
          </a:xfrm>
        </p:spPr>
        <p:txBody>
          <a:bodyPr>
            <a:normAutofit fontScale="55000" lnSpcReduction="20000"/>
          </a:bodyPr>
          <a:lstStyle/>
          <a:p>
            <a:pPr marL="0" indent="0">
              <a:buNone/>
            </a:pPr>
            <a:endParaRPr lang="en-US" dirty="0"/>
          </a:p>
          <a:p>
            <a:pPr marL="0" indent="0">
              <a:buNone/>
            </a:pPr>
            <a:r>
              <a:rPr lang="en-US" dirty="0"/>
              <a:t>	</a:t>
            </a:r>
            <a:r>
              <a:rPr lang="en-US" sz="4400" dirty="0"/>
              <a:t>Roasting requires a skill set between art and science. Roasters need to have a strong attention to what’s going on, excellent memory, and a love of all things coffee. The goal in roasting coffee is to enhance the wonderful qualities of green coffee beans and develop them to their full potential! There are so many different types of roast and flavored coffee based on the roast. At Equal Exchange, each batch of roasted coffee is tested with an </a:t>
            </a:r>
            <a:r>
              <a:rPr lang="en-US" sz="4400" dirty="0" err="1"/>
              <a:t>Agtron</a:t>
            </a:r>
            <a:r>
              <a:rPr lang="en-US" sz="4400" dirty="0"/>
              <a:t> roast analyzer to scientifically determine the classification of the roast.</a:t>
            </a:r>
          </a:p>
        </p:txBody>
      </p:sp>
    </p:spTree>
    <p:extLst>
      <p:ext uri="{BB962C8B-B14F-4D97-AF65-F5344CB8AC3E}">
        <p14:creationId xmlns:p14="http://schemas.microsoft.com/office/powerpoint/2010/main" val="280115930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411</TotalTime>
  <Words>283</Words>
  <Application>Microsoft Office PowerPoint</Application>
  <PresentationFormat>Widescreen</PresentationFormat>
  <Paragraphs>35</Paragraphs>
  <Slides>12</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Arial</vt:lpstr>
      <vt:lpstr>Arial Black</vt:lpstr>
      <vt:lpstr>Bernard MT Condensed</vt:lpstr>
      <vt:lpstr>Broadway</vt:lpstr>
      <vt:lpstr>Calibri</vt:lpstr>
      <vt:lpstr>Castellar</vt:lpstr>
      <vt:lpstr>Cooper Black</vt:lpstr>
      <vt:lpstr>Elephant</vt:lpstr>
      <vt:lpstr>Goudy Stout</vt:lpstr>
      <vt:lpstr>Harrington</vt:lpstr>
      <vt:lpstr>Palatino Linotype</vt:lpstr>
      <vt:lpstr>Wingdings</vt:lpstr>
      <vt:lpstr>Gallery</vt:lpstr>
      <vt:lpstr>Coffee</vt:lpstr>
      <vt:lpstr>Steps of Coffee </vt:lpstr>
      <vt:lpstr>Step 1- Growing</vt:lpstr>
      <vt:lpstr>Step 2- Harvesting</vt:lpstr>
      <vt:lpstr>Step 3- Depulping</vt:lpstr>
      <vt:lpstr>Step 4- Fermenting</vt:lpstr>
      <vt:lpstr>Step 5- Drying</vt:lpstr>
      <vt:lpstr>Step 6- Sorting</vt:lpstr>
      <vt:lpstr>Step 7- Roasting</vt:lpstr>
      <vt:lpstr>Resources</vt:lpstr>
      <vt:lpstr>What can I do with my research you ask?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Coffee</dc:title>
  <dc:creator>Little, Campbell A</dc:creator>
  <cp:lastModifiedBy>Little, Campbell A</cp:lastModifiedBy>
  <cp:revision>32</cp:revision>
  <dcterms:created xsi:type="dcterms:W3CDTF">2017-04-21T15:52:21Z</dcterms:created>
  <dcterms:modified xsi:type="dcterms:W3CDTF">2017-05-16T17:01:16Z</dcterms:modified>
</cp:coreProperties>
</file>