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38E6"/>
    <a:srgbClr val="E64A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DE2496F-9639-4A12-8BD4-8E847BEB5C68}" type="datetimeFigureOut">
              <a:rPr lang="en-US" smtClean="0"/>
              <a:t>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55E64-58DB-4CF6-9866-44C1D3697744}" type="slidenum">
              <a:rPr lang="en-US" smtClean="0"/>
              <a:t>‹#›</a:t>
            </a:fld>
            <a:endParaRPr lang="en-US"/>
          </a:p>
        </p:txBody>
      </p:sp>
    </p:spTree>
    <p:extLst>
      <p:ext uri="{BB962C8B-B14F-4D97-AF65-F5344CB8AC3E}">
        <p14:creationId xmlns:p14="http://schemas.microsoft.com/office/powerpoint/2010/main" val="2854218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E2496F-9639-4A12-8BD4-8E847BEB5C68}" type="datetimeFigureOut">
              <a:rPr lang="en-US" smtClean="0"/>
              <a:t>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55E64-58DB-4CF6-9866-44C1D3697744}" type="slidenum">
              <a:rPr lang="en-US" smtClean="0"/>
              <a:t>‹#›</a:t>
            </a:fld>
            <a:endParaRPr lang="en-US"/>
          </a:p>
        </p:txBody>
      </p:sp>
    </p:spTree>
    <p:extLst>
      <p:ext uri="{BB962C8B-B14F-4D97-AF65-F5344CB8AC3E}">
        <p14:creationId xmlns:p14="http://schemas.microsoft.com/office/powerpoint/2010/main" val="774360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E2496F-9639-4A12-8BD4-8E847BEB5C68}" type="datetimeFigureOut">
              <a:rPr lang="en-US" smtClean="0"/>
              <a:t>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55E64-58DB-4CF6-9866-44C1D3697744}" type="slidenum">
              <a:rPr lang="en-US" smtClean="0"/>
              <a:t>‹#›</a:t>
            </a:fld>
            <a:endParaRPr lang="en-US"/>
          </a:p>
        </p:txBody>
      </p:sp>
    </p:spTree>
    <p:extLst>
      <p:ext uri="{BB962C8B-B14F-4D97-AF65-F5344CB8AC3E}">
        <p14:creationId xmlns:p14="http://schemas.microsoft.com/office/powerpoint/2010/main" val="1769761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E2496F-9639-4A12-8BD4-8E847BEB5C68}" type="datetimeFigureOut">
              <a:rPr lang="en-US" smtClean="0"/>
              <a:t>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55E64-58DB-4CF6-9866-44C1D3697744}" type="slidenum">
              <a:rPr lang="en-US" smtClean="0"/>
              <a:t>‹#›</a:t>
            </a:fld>
            <a:endParaRPr lang="en-US"/>
          </a:p>
        </p:txBody>
      </p:sp>
    </p:spTree>
    <p:extLst>
      <p:ext uri="{BB962C8B-B14F-4D97-AF65-F5344CB8AC3E}">
        <p14:creationId xmlns:p14="http://schemas.microsoft.com/office/powerpoint/2010/main" val="1010267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DE2496F-9639-4A12-8BD4-8E847BEB5C68}" type="datetimeFigureOut">
              <a:rPr lang="en-US" smtClean="0"/>
              <a:t>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55E64-58DB-4CF6-9866-44C1D3697744}" type="slidenum">
              <a:rPr lang="en-US" smtClean="0"/>
              <a:t>‹#›</a:t>
            </a:fld>
            <a:endParaRPr lang="en-US"/>
          </a:p>
        </p:txBody>
      </p:sp>
    </p:spTree>
    <p:extLst>
      <p:ext uri="{BB962C8B-B14F-4D97-AF65-F5344CB8AC3E}">
        <p14:creationId xmlns:p14="http://schemas.microsoft.com/office/powerpoint/2010/main" val="1408382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DE2496F-9639-4A12-8BD4-8E847BEB5C68}" type="datetimeFigureOut">
              <a:rPr lang="en-US" smtClean="0"/>
              <a:t>4/28/2017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D55E64-58DB-4CF6-9866-44C1D3697744}" type="slidenum">
              <a:rPr lang="en-US" smtClean="0"/>
              <a:t>‹#›</a:t>
            </a:fld>
            <a:endParaRPr lang="en-US"/>
          </a:p>
        </p:txBody>
      </p:sp>
    </p:spTree>
    <p:extLst>
      <p:ext uri="{BB962C8B-B14F-4D97-AF65-F5344CB8AC3E}">
        <p14:creationId xmlns:p14="http://schemas.microsoft.com/office/powerpoint/2010/main" val="342824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E2496F-9639-4A12-8BD4-8E847BEB5C68}" type="datetimeFigureOut">
              <a:rPr lang="en-US" smtClean="0"/>
              <a:t>4/28/2017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D55E64-58DB-4CF6-9866-44C1D3697744}" type="slidenum">
              <a:rPr lang="en-US" smtClean="0"/>
              <a:t>‹#›</a:t>
            </a:fld>
            <a:endParaRPr lang="en-US"/>
          </a:p>
        </p:txBody>
      </p:sp>
    </p:spTree>
    <p:extLst>
      <p:ext uri="{BB962C8B-B14F-4D97-AF65-F5344CB8AC3E}">
        <p14:creationId xmlns:p14="http://schemas.microsoft.com/office/powerpoint/2010/main" val="2541813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DE2496F-9639-4A12-8BD4-8E847BEB5C68}" type="datetimeFigureOut">
              <a:rPr lang="en-US" smtClean="0"/>
              <a:t>4/28/2017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D55E64-58DB-4CF6-9866-44C1D3697744}" type="slidenum">
              <a:rPr lang="en-US" smtClean="0"/>
              <a:t>‹#›</a:t>
            </a:fld>
            <a:endParaRPr lang="en-US"/>
          </a:p>
        </p:txBody>
      </p:sp>
    </p:spTree>
    <p:extLst>
      <p:ext uri="{BB962C8B-B14F-4D97-AF65-F5344CB8AC3E}">
        <p14:creationId xmlns:p14="http://schemas.microsoft.com/office/powerpoint/2010/main" val="2834713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2496F-9639-4A12-8BD4-8E847BEB5C68}" type="datetimeFigureOut">
              <a:rPr lang="en-US" smtClean="0"/>
              <a:t>4/28/2017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D55E64-58DB-4CF6-9866-44C1D3697744}" type="slidenum">
              <a:rPr lang="en-US" smtClean="0"/>
              <a:t>‹#›</a:t>
            </a:fld>
            <a:endParaRPr lang="en-US"/>
          </a:p>
        </p:txBody>
      </p:sp>
    </p:spTree>
    <p:extLst>
      <p:ext uri="{BB962C8B-B14F-4D97-AF65-F5344CB8AC3E}">
        <p14:creationId xmlns:p14="http://schemas.microsoft.com/office/powerpoint/2010/main" val="1128550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E2496F-9639-4A12-8BD4-8E847BEB5C68}" type="datetimeFigureOut">
              <a:rPr lang="en-US" smtClean="0"/>
              <a:t>4/28/2017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D55E64-58DB-4CF6-9866-44C1D3697744}" type="slidenum">
              <a:rPr lang="en-US" smtClean="0"/>
              <a:t>‹#›</a:t>
            </a:fld>
            <a:endParaRPr lang="en-US"/>
          </a:p>
        </p:txBody>
      </p:sp>
    </p:spTree>
    <p:extLst>
      <p:ext uri="{BB962C8B-B14F-4D97-AF65-F5344CB8AC3E}">
        <p14:creationId xmlns:p14="http://schemas.microsoft.com/office/powerpoint/2010/main" val="1496041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E2496F-9639-4A12-8BD4-8E847BEB5C68}" type="datetimeFigureOut">
              <a:rPr lang="en-US" smtClean="0"/>
              <a:t>4/28/2017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D55E64-58DB-4CF6-9866-44C1D3697744}" type="slidenum">
              <a:rPr lang="en-US" smtClean="0"/>
              <a:t>‹#›</a:t>
            </a:fld>
            <a:endParaRPr lang="en-US"/>
          </a:p>
        </p:txBody>
      </p:sp>
    </p:spTree>
    <p:extLst>
      <p:ext uri="{BB962C8B-B14F-4D97-AF65-F5344CB8AC3E}">
        <p14:creationId xmlns:p14="http://schemas.microsoft.com/office/powerpoint/2010/main" val="2309821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2496F-9639-4A12-8BD4-8E847BEB5C68}" type="datetimeFigureOut">
              <a:rPr lang="en-US" smtClean="0"/>
              <a:t>4/28/2017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D55E64-58DB-4CF6-9866-44C1D3697744}" type="slidenum">
              <a:rPr lang="en-US" smtClean="0"/>
              <a:t>‹#›</a:t>
            </a:fld>
            <a:endParaRPr lang="en-US"/>
          </a:p>
        </p:txBody>
      </p:sp>
    </p:spTree>
    <p:extLst>
      <p:ext uri="{BB962C8B-B14F-4D97-AF65-F5344CB8AC3E}">
        <p14:creationId xmlns:p14="http://schemas.microsoft.com/office/powerpoint/2010/main" val="4720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 Id="rId5" Type="http://schemas.openxmlformats.org/officeDocument/2006/relationships/image" Target="../media/image8.jpg"/><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7.xml"/><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4" name="TextBox 3"/>
          <p:cNvSpPr txBox="1"/>
          <p:nvPr/>
        </p:nvSpPr>
        <p:spPr>
          <a:xfrm>
            <a:off x="4262508" y="1772530"/>
            <a:ext cx="3137097" cy="2800767"/>
          </a:xfrm>
          <a:prstGeom prst="rect">
            <a:avLst/>
          </a:prstGeom>
          <a:noFill/>
        </p:spPr>
        <p:txBody>
          <a:bodyPr wrap="square" rtlCol="0">
            <a:spAutoFit/>
          </a:bodyPr>
          <a:lstStyle/>
          <a:p>
            <a:r>
              <a:rPr lang="en-US" sz="4400" dirty="0">
                <a:latin typeface="Stencil" panose="040409050D0802020404" pitchFamily="82" charset="0"/>
              </a:rPr>
              <a:t>The</a:t>
            </a:r>
            <a:r>
              <a:rPr lang="en-US" sz="4400" dirty="0"/>
              <a:t> </a:t>
            </a:r>
            <a:endParaRPr lang="en-US" sz="4400" dirty="0">
              <a:latin typeface="Stencil" panose="040409050D0802020404" pitchFamily="82" charset="0"/>
            </a:endParaRPr>
          </a:p>
          <a:p>
            <a:r>
              <a:rPr lang="en-US" sz="4400" dirty="0">
                <a:latin typeface="Stencil" panose="040409050D0802020404" pitchFamily="82" charset="0"/>
              </a:rPr>
              <a:t>Science</a:t>
            </a:r>
          </a:p>
          <a:p>
            <a:r>
              <a:rPr lang="en-US" sz="4400" dirty="0">
                <a:latin typeface="Stencil" panose="040409050D0802020404" pitchFamily="82" charset="0"/>
              </a:rPr>
              <a:t>Behind</a:t>
            </a:r>
          </a:p>
          <a:p>
            <a:r>
              <a:rPr lang="en-US" sz="4400" dirty="0">
                <a:latin typeface="Stencil" panose="040409050D0802020404" pitchFamily="82" charset="0"/>
              </a:rPr>
              <a:t>Fidgeting</a:t>
            </a:r>
          </a:p>
        </p:txBody>
      </p:sp>
      <p:sp>
        <p:nvSpPr>
          <p:cNvPr id="5" name="TextBox 4"/>
          <p:cNvSpPr txBox="1"/>
          <p:nvPr/>
        </p:nvSpPr>
        <p:spPr>
          <a:xfrm rot="20453617">
            <a:off x="8966397" y="5147361"/>
            <a:ext cx="3001067" cy="523220"/>
          </a:xfrm>
          <a:prstGeom prst="rect">
            <a:avLst/>
          </a:prstGeom>
          <a:noFill/>
        </p:spPr>
        <p:txBody>
          <a:bodyPr wrap="square" rtlCol="0">
            <a:spAutoFit/>
          </a:bodyPr>
          <a:lstStyle/>
          <a:p>
            <a:r>
              <a:rPr lang="en-US" sz="2800" dirty="0">
                <a:latin typeface="Kristen ITC" panose="03050502040202030202" pitchFamily="66" charset="0"/>
              </a:rPr>
              <a:t>By Sarah Cobb</a:t>
            </a:r>
          </a:p>
        </p:txBody>
      </p:sp>
      <p:sp>
        <p:nvSpPr>
          <p:cNvPr id="2" name="TextBox 1"/>
          <p:cNvSpPr txBox="1"/>
          <p:nvPr/>
        </p:nvSpPr>
        <p:spPr>
          <a:xfrm rot="1085009">
            <a:off x="9763222" y="506436"/>
            <a:ext cx="2318863" cy="1077218"/>
          </a:xfrm>
          <a:prstGeom prst="rect">
            <a:avLst/>
          </a:prstGeom>
          <a:noFill/>
        </p:spPr>
        <p:txBody>
          <a:bodyPr wrap="square" rtlCol="0">
            <a:spAutoFit/>
          </a:bodyPr>
          <a:lstStyle/>
          <a:p>
            <a:r>
              <a:rPr lang="en-US" sz="3200" dirty="0">
                <a:latin typeface="Kristen ITC" panose="03050502040202030202" pitchFamily="66" charset="0"/>
              </a:rPr>
              <a:t>Featuring Slime</a:t>
            </a:r>
            <a:r>
              <a:rPr lang="en-US" sz="3200" dirty="0"/>
              <a:t>!</a:t>
            </a:r>
            <a:endParaRPr lang="en-US" dirty="0"/>
          </a:p>
        </p:txBody>
      </p:sp>
    </p:spTree>
    <p:extLst>
      <p:ext uri="{BB962C8B-B14F-4D97-AF65-F5344CB8AC3E}">
        <p14:creationId xmlns:p14="http://schemas.microsoft.com/office/powerpoint/2010/main" val="2113046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Rectangle 2"/>
          <p:cNvSpPr/>
          <p:nvPr/>
        </p:nvSpPr>
        <p:spPr>
          <a:xfrm>
            <a:off x="4199206" y="287495"/>
            <a:ext cx="3223959" cy="646331"/>
          </a:xfrm>
          <a:prstGeom prst="rect">
            <a:avLst/>
          </a:prstGeom>
        </p:spPr>
        <p:txBody>
          <a:bodyPr wrap="none">
            <a:spAutoFit/>
          </a:bodyPr>
          <a:lstStyle/>
          <a:p>
            <a:r>
              <a:rPr lang="en-US" sz="3600" dirty="0">
                <a:latin typeface="Consolas" panose="020B0609020204030204" pitchFamily="49" charset="0"/>
                <a:ea typeface="Microsoft YaHei UI Light" panose="020B0502040204020203" pitchFamily="34" charset="-122"/>
              </a:rPr>
              <a:t>stress less!</a:t>
            </a:r>
            <a:endParaRPr lang="en-US" sz="3600" dirty="0"/>
          </a:p>
        </p:txBody>
      </p:sp>
      <p:sp>
        <p:nvSpPr>
          <p:cNvPr id="4" name="TextBox 3"/>
          <p:cNvSpPr txBox="1"/>
          <p:nvPr/>
        </p:nvSpPr>
        <p:spPr>
          <a:xfrm>
            <a:off x="3630693" y="1032300"/>
            <a:ext cx="4360984" cy="4524315"/>
          </a:xfrm>
          <a:prstGeom prst="rect">
            <a:avLst/>
          </a:prstGeom>
          <a:noFill/>
        </p:spPr>
        <p:txBody>
          <a:bodyPr wrap="square" rtlCol="0">
            <a:spAutoFit/>
          </a:bodyPr>
          <a:lstStyle/>
          <a:p>
            <a:r>
              <a:rPr lang="en-US" sz="2400" dirty="0">
                <a:latin typeface="Century Gothic" panose="020B0502020202020204" pitchFamily="34" charset="0"/>
              </a:rPr>
              <a:t>Stress Balls &amp; Desk Toys have been around </a:t>
            </a:r>
            <a:r>
              <a:rPr lang="en-US" sz="2400" i="1" dirty="0">
                <a:latin typeface="Century Gothic" panose="020B0502020202020204" pitchFamily="34" charset="0"/>
              </a:rPr>
              <a:t>forever, </a:t>
            </a:r>
            <a:r>
              <a:rPr lang="en-US" sz="2400" dirty="0">
                <a:latin typeface="Century Gothic" panose="020B0502020202020204" pitchFamily="34" charset="0"/>
              </a:rPr>
              <a:t>but now there are fidget spinners… and even fidget cubes! Fidget toys help relieve stress and even excess energy. Fidgeting is a response to anxiety and boredom, so fidget spinners and cubes can help with that,  too! Hmmm… let’s dig deeper….</a:t>
            </a:r>
          </a:p>
        </p:txBody>
      </p:sp>
      <p:sp>
        <p:nvSpPr>
          <p:cNvPr id="7" name="AutoShape 6" descr="Image result for fidget cube"/>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flipV="1">
            <a:off x="8456050" y="1123461"/>
            <a:ext cx="2502682" cy="230553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56050" y="3429000"/>
            <a:ext cx="2502682" cy="2252394"/>
          </a:xfrm>
          <a:prstGeom prst="rect">
            <a:avLst/>
          </a:prstGeom>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flipV="1">
            <a:off x="364782" y="1123460"/>
            <a:ext cx="2502682" cy="2305539"/>
          </a:xfrm>
          <a:prstGeom prst="rect">
            <a:avLst/>
          </a:prstGeom>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4782" y="3429000"/>
            <a:ext cx="2502682" cy="2252394"/>
          </a:xfrm>
          <a:prstGeom prst="rect">
            <a:avLst/>
          </a:prstGeom>
        </p:spPr>
      </p:pic>
    </p:spTree>
    <p:extLst>
      <p:ext uri="{BB962C8B-B14F-4D97-AF65-F5344CB8AC3E}">
        <p14:creationId xmlns:p14="http://schemas.microsoft.com/office/powerpoint/2010/main" val="2098399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Oval 1"/>
          <p:cNvSpPr/>
          <p:nvPr/>
        </p:nvSpPr>
        <p:spPr>
          <a:xfrm>
            <a:off x="365758" y="492369"/>
            <a:ext cx="6499275" cy="5866227"/>
          </a:xfrm>
          <a:prstGeom prst="ellipse">
            <a:avLst/>
          </a:prstGeom>
          <a:noFill/>
          <a:ln>
            <a:solidFill>
              <a:srgbClr val="B038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5" name="Oval 4"/>
          <p:cNvSpPr/>
          <p:nvPr/>
        </p:nvSpPr>
        <p:spPr>
          <a:xfrm>
            <a:off x="4358638" y="492368"/>
            <a:ext cx="6499275" cy="5866227"/>
          </a:xfrm>
          <a:prstGeom prst="ellipse">
            <a:avLst/>
          </a:prstGeom>
          <a:noFill/>
          <a:ln>
            <a:solidFill>
              <a:srgbClr val="B038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rot="19777033">
            <a:off x="70166" y="476517"/>
            <a:ext cx="3433691" cy="369332"/>
          </a:xfrm>
          <a:prstGeom prst="rect">
            <a:avLst/>
          </a:prstGeom>
          <a:noFill/>
        </p:spPr>
        <p:txBody>
          <a:bodyPr wrap="square" rtlCol="0">
            <a:spAutoFit/>
          </a:bodyPr>
          <a:lstStyle/>
          <a:p>
            <a:r>
              <a:rPr lang="en-US" dirty="0">
                <a:latin typeface="Kristen ITC" panose="03050502040202030202" pitchFamily="66" charset="0"/>
              </a:rPr>
              <a:t>FIDGET SPINNERS</a:t>
            </a:r>
          </a:p>
        </p:txBody>
      </p:sp>
      <p:sp>
        <p:nvSpPr>
          <p:cNvPr id="7" name="TextBox 6"/>
          <p:cNvSpPr txBox="1"/>
          <p:nvPr/>
        </p:nvSpPr>
        <p:spPr>
          <a:xfrm rot="2021070">
            <a:off x="9003323" y="958388"/>
            <a:ext cx="2307101" cy="369332"/>
          </a:xfrm>
          <a:prstGeom prst="rect">
            <a:avLst/>
          </a:prstGeom>
          <a:noFill/>
        </p:spPr>
        <p:txBody>
          <a:bodyPr wrap="square" rtlCol="0">
            <a:spAutoFit/>
          </a:bodyPr>
          <a:lstStyle/>
          <a:p>
            <a:r>
              <a:rPr lang="en-US" dirty="0">
                <a:latin typeface="Kristen ITC" panose="03050502040202030202" pitchFamily="66" charset="0"/>
              </a:rPr>
              <a:t>FIDGET CUBES</a:t>
            </a:r>
          </a:p>
        </p:txBody>
      </p:sp>
      <p:sp>
        <p:nvSpPr>
          <p:cNvPr id="8" name="TextBox 7"/>
          <p:cNvSpPr txBox="1"/>
          <p:nvPr/>
        </p:nvSpPr>
        <p:spPr>
          <a:xfrm>
            <a:off x="7958354" y="2352722"/>
            <a:ext cx="3378897" cy="369332"/>
          </a:xfrm>
          <a:prstGeom prst="rect">
            <a:avLst/>
          </a:prstGeom>
          <a:noFill/>
        </p:spPr>
        <p:txBody>
          <a:bodyPr wrap="square" rtlCol="0">
            <a:spAutoFit/>
          </a:bodyPr>
          <a:lstStyle/>
          <a:p>
            <a:pPr marL="285750" indent="-285750">
              <a:buFont typeface="Arial" panose="020B0604020202020204" pitchFamily="34" charset="0"/>
              <a:buChar char="•"/>
            </a:pPr>
            <a:r>
              <a:rPr lang="en-US" b="1" dirty="0">
                <a:latin typeface="Bookman Old Style" panose="02050604050505020204" pitchFamily="18" charset="0"/>
              </a:rPr>
              <a:t>Smaller</a:t>
            </a:r>
          </a:p>
        </p:txBody>
      </p:sp>
      <p:sp>
        <p:nvSpPr>
          <p:cNvPr id="9" name="TextBox 8"/>
          <p:cNvSpPr txBox="1"/>
          <p:nvPr/>
        </p:nvSpPr>
        <p:spPr>
          <a:xfrm>
            <a:off x="6769153" y="3268232"/>
            <a:ext cx="3291840" cy="923330"/>
          </a:xfrm>
          <a:prstGeom prst="rect">
            <a:avLst/>
          </a:prstGeom>
          <a:noFill/>
        </p:spPr>
        <p:txBody>
          <a:bodyPr wrap="square" rtlCol="0">
            <a:spAutoFit/>
          </a:bodyPr>
          <a:lstStyle/>
          <a:p>
            <a:pPr marL="285750" indent="-285750">
              <a:buFont typeface="Arial" panose="020B0604020202020204" pitchFamily="34" charset="0"/>
              <a:buChar char="•"/>
            </a:pPr>
            <a:r>
              <a:rPr lang="en-US" b="1" dirty="0">
                <a:latin typeface="Bookman Old Style" panose="02050604050505020204" pitchFamily="18" charset="0"/>
              </a:rPr>
              <a:t>First fidget toy; it came before the fidget spinner</a:t>
            </a:r>
          </a:p>
        </p:txBody>
      </p:sp>
      <p:sp>
        <p:nvSpPr>
          <p:cNvPr id="10" name="TextBox 9"/>
          <p:cNvSpPr txBox="1"/>
          <p:nvPr/>
        </p:nvSpPr>
        <p:spPr>
          <a:xfrm>
            <a:off x="6616187" y="4799955"/>
            <a:ext cx="2863123" cy="923330"/>
          </a:xfrm>
          <a:prstGeom prst="rect">
            <a:avLst/>
          </a:prstGeom>
          <a:noFill/>
        </p:spPr>
        <p:txBody>
          <a:bodyPr wrap="square" rtlCol="0">
            <a:spAutoFit/>
          </a:bodyPr>
          <a:lstStyle/>
          <a:p>
            <a:pPr marL="285750" indent="-285750">
              <a:buFont typeface="Arial" panose="020B0604020202020204" pitchFamily="34" charset="0"/>
              <a:buChar char="•"/>
            </a:pPr>
            <a:r>
              <a:rPr lang="en-US" b="1" dirty="0">
                <a:latin typeface="Bookman Old Style" panose="02050604050505020204" pitchFamily="18" charset="0"/>
              </a:rPr>
              <a:t>More fidgeting options, buttons, dials, </a:t>
            </a:r>
            <a:r>
              <a:rPr lang="en-US" b="1" dirty="0" err="1">
                <a:latin typeface="Bookman Old Style" panose="02050604050505020204" pitchFamily="18" charset="0"/>
              </a:rPr>
              <a:t>ect</a:t>
            </a:r>
            <a:r>
              <a:rPr lang="en-US" b="1" dirty="0">
                <a:latin typeface="Bookman Old Style" panose="02050604050505020204" pitchFamily="18" charset="0"/>
              </a:rPr>
              <a:t>.!</a:t>
            </a:r>
          </a:p>
        </p:txBody>
      </p:sp>
      <p:sp>
        <p:nvSpPr>
          <p:cNvPr id="11" name="TextBox 10"/>
          <p:cNvSpPr txBox="1"/>
          <p:nvPr/>
        </p:nvSpPr>
        <p:spPr>
          <a:xfrm>
            <a:off x="2630791" y="1127385"/>
            <a:ext cx="2360919" cy="923330"/>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bg1"/>
                </a:solidFill>
                <a:latin typeface="Bookman Old Style" panose="02050604050505020204" pitchFamily="18" charset="0"/>
              </a:rPr>
              <a:t>Obviously, spins:)</a:t>
            </a:r>
          </a:p>
          <a:p>
            <a:endParaRPr lang="en-US" dirty="0"/>
          </a:p>
        </p:txBody>
      </p:sp>
      <p:sp>
        <p:nvSpPr>
          <p:cNvPr id="12" name="TextBox 11"/>
          <p:cNvSpPr txBox="1"/>
          <p:nvPr/>
        </p:nvSpPr>
        <p:spPr>
          <a:xfrm>
            <a:off x="972054" y="1789385"/>
            <a:ext cx="3503982" cy="923330"/>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Bookman Old Style" panose="02050604050505020204" pitchFamily="18" charset="0"/>
              </a:rPr>
              <a:t>from $2 </a:t>
            </a:r>
            <a:r>
              <a:rPr lang="en-US" dirty="0" err="1">
                <a:latin typeface="Bookman Old Style" panose="02050604050505020204" pitchFamily="18" charset="0"/>
              </a:rPr>
              <a:t>to</a:t>
            </a:r>
            <a:r>
              <a:rPr lang="en-US" dirty="0" err="1">
                <a:solidFill>
                  <a:schemeClr val="bg1"/>
                </a:solidFill>
                <a:latin typeface="Bookman Old Style" panose="02050604050505020204" pitchFamily="18" charset="0"/>
              </a:rPr>
              <a:t>More</a:t>
            </a:r>
            <a:r>
              <a:rPr lang="en-US" dirty="0">
                <a:solidFill>
                  <a:schemeClr val="bg1"/>
                </a:solidFill>
                <a:latin typeface="Bookman Old Style" panose="02050604050505020204" pitchFamily="18" charset="0"/>
              </a:rPr>
              <a:t> expensive option (prices range from $2 to</a:t>
            </a:r>
            <a:r>
              <a:rPr lang="en-US" dirty="0">
                <a:latin typeface="Bookman Old Style" panose="02050604050505020204" pitchFamily="18" charset="0"/>
              </a:rPr>
              <a:t> </a:t>
            </a:r>
            <a:r>
              <a:rPr lang="en-US" dirty="0">
                <a:solidFill>
                  <a:schemeClr val="bg1"/>
                </a:solidFill>
                <a:latin typeface="Bookman Old Style" panose="02050604050505020204" pitchFamily="18" charset="0"/>
              </a:rPr>
              <a:t>$240!!!!)</a:t>
            </a:r>
          </a:p>
        </p:txBody>
      </p:sp>
      <p:sp>
        <p:nvSpPr>
          <p:cNvPr id="13" name="TextBox 12"/>
          <p:cNvSpPr txBox="1"/>
          <p:nvPr/>
        </p:nvSpPr>
        <p:spPr>
          <a:xfrm>
            <a:off x="1311881" y="2940392"/>
            <a:ext cx="3892940" cy="369332"/>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bg1"/>
                </a:solidFill>
                <a:latin typeface="Bookman Old Style" panose="02050604050505020204" pitchFamily="18" charset="0"/>
              </a:rPr>
              <a:t>Larger, but flat</a:t>
            </a:r>
          </a:p>
        </p:txBody>
      </p:sp>
      <p:sp>
        <p:nvSpPr>
          <p:cNvPr id="14" name="TextBox 13"/>
          <p:cNvSpPr txBox="1"/>
          <p:nvPr/>
        </p:nvSpPr>
        <p:spPr>
          <a:xfrm>
            <a:off x="1131844" y="3682443"/>
            <a:ext cx="3564834" cy="646331"/>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bg1"/>
                </a:solidFill>
                <a:latin typeface="Bookman Old Style" panose="02050604050505020204" pitchFamily="18" charset="0"/>
              </a:rPr>
              <a:t>Came out after the fidget cube</a:t>
            </a:r>
          </a:p>
        </p:txBody>
      </p:sp>
      <p:sp>
        <p:nvSpPr>
          <p:cNvPr id="16" name="TextBox 15"/>
          <p:cNvSpPr txBox="1"/>
          <p:nvPr/>
        </p:nvSpPr>
        <p:spPr>
          <a:xfrm>
            <a:off x="4971379" y="1532477"/>
            <a:ext cx="1644941" cy="1200329"/>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bg1"/>
                </a:solidFill>
                <a:latin typeface="Bookman Old Style" panose="02050604050505020204" pitchFamily="18" charset="0"/>
              </a:rPr>
              <a:t>Releases excess energy</a:t>
            </a:r>
          </a:p>
          <a:p>
            <a:endParaRPr lang="en-US" dirty="0"/>
          </a:p>
        </p:txBody>
      </p:sp>
      <p:sp>
        <p:nvSpPr>
          <p:cNvPr id="17" name="TextBox 16"/>
          <p:cNvSpPr txBox="1"/>
          <p:nvPr/>
        </p:nvSpPr>
        <p:spPr>
          <a:xfrm>
            <a:off x="4437094" y="2443429"/>
            <a:ext cx="2072209" cy="369332"/>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bg1"/>
                </a:solidFill>
                <a:latin typeface="Bookman Old Style" panose="02050604050505020204" pitchFamily="18" charset="0"/>
              </a:rPr>
              <a:t>Calms nerves</a:t>
            </a:r>
          </a:p>
        </p:txBody>
      </p:sp>
      <p:sp>
        <p:nvSpPr>
          <p:cNvPr id="18" name="TextBox 17"/>
          <p:cNvSpPr txBox="1"/>
          <p:nvPr/>
        </p:nvSpPr>
        <p:spPr>
          <a:xfrm>
            <a:off x="4302901" y="2901981"/>
            <a:ext cx="2810846" cy="646331"/>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bg1"/>
                </a:solidFill>
                <a:latin typeface="Bookman Old Style" panose="02050604050505020204" pitchFamily="18" charset="0"/>
              </a:rPr>
              <a:t>Responds to anxiety </a:t>
            </a:r>
          </a:p>
          <a:p>
            <a:r>
              <a:rPr lang="en-US" dirty="0">
                <a:solidFill>
                  <a:schemeClr val="bg1"/>
                </a:solidFill>
                <a:latin typeface="Bookman Old Style" panose="02050604050505020204" pitchFamily="18" charset="0"/>
              </a:rPr>
              <a:t>and boredom!</a:t>
            </a:r>
          </a:p>
        </p:txBody>
      </p:sp>
      <p:sp>
        <p:nvSpPr>
          <p:cNvPr id="19" name="TextBox 18"/>
          <p:cNvSpPr txBox="1"/>
          <p:nvPr/>
        </p:nvSpPr>
        <p:spPr>
          <a:xfrm>
            <a:off x="4988813" y="3637530"/>
            <a:ext cx="1263703" cy="1754326"/>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bg1"/>
                </a:solidFill>
                <a:latin typeface="Bookman Old Style" panose="02050604050505020204" pitchFamily="18" charset="0"/>
              </a:rPr>
              <a:t>Gives your fingers some-thing to do!</a:t>
            </a:r>
          </a:p>
        </p:txBody>
      </p:sp>
      <p:sp>
        <p:nvSpPr>
          <p:cNvPr id="20" name="TextBox 19"/>
          <p:cNvSpPr txBox="1"/>
          <p:nvPr/>
        </p:nvSpPr>
        <p:spPr>
          <a:xfrm>
            <a:off x="6987686" y="908593"/>
            <a:ext cx="2423682" cy="646331"/>
          </a:xfrm>
          <a:prstGeom prst="rect">
            <a:avLst/>
          </a:prstGeom>
          <a:noFill/>
        </p:spPr>
        <p:txBody>
          <a:bodyPr wrap="square" rtlCol="0">
            <a:spAutoFit/>
          </a:bodyPr>
          <a:lstStyle/>
          <a:p>
            <a:pPr marL="285750" indent="-285750">
              <a:buFont typeface="Arial" panose="020B0604020202020204" pitchFamily="34" charset="0"/>
              <a:buChar char="•"/>
            </a:pPr>
            <a:r>
              <a:rPr lang="en-US" b="1" dirty="0">
                <a:latin typeface="Bookman Old Style" panose="02050604050505020204" pitchFamily="18" charset="0"/>
              </a:rPr>
              <a:t>Keeps fingers busy</a:t>
            </a:r>
          </a:p>
        </p:txBody>
      </p:sp>
      <p:sp>
        <p:nvSpPr>
          <p:cNvPr id="22" name="TextBox 21"/>
          <p:cNvSpPr txBox="1"/>
          <p:nvPr/>
        </p:nvSpPr>
        <p:spPr>
          <a:xfrm>
            <a:off x="7256743" y="1734193"/>
            <a:ext cx="2316660" cy="369332"/>
          </a:xfrm>
          <a:prstGeom prst="rect">
            <a:avLst/>
          </a:prstGeom>
          <a:noFill/>
        </p:spPr>
        <p:txBody>
          <a:bodyPr wrap="none" rtlCol="0">
            <a:spAutoFit/>
          </a:bodyPr>
          <a:lstStyle/>
          <a:p>
            <a:pPr marL="285750" indent="-285750">
              <a:buFont typeface="Arial" panose="020B0604020202020204" pitchFamily="34" charset="0"/>
              <a:buChar char="•"/>
            </a:pPr>
            <a:r>
              <a:rPr lang="en-US" b="1" dirty="0">
                <a:latin typeface="Bookman Old Style" panose="02050604050505020204" pitchFamily="18" charset="0"/>
              </a:rPr>
              <a:t>Cheaper option</a:t>
            </a:r>
          </a:p>
        </p:txBody>
      </p:sp>
      <p:sp>
        <p:nvSpPr>
          <p:cNvPr id="28" name="Rectangle 27"/>
          <p:cNvSpPr/>
          <p:nvPr/>
        </p:nvSpPr>
        <p:spPr>
          <a:xfrm>
            <a:off x="995199" y="4726194"/>
            <a:ext cx="4086375" cy="369332"/>
          </a:xfrm>
          <a:prstGeom prst="rect">
            <a:avLst/>
          </a:prstGeom>
        </p:spPr>
        <p:txBody>
          <a:bodyPr wrap="none">
            <a:spAutoFit/>
          </a:bodyPr>
          <a:lstStyle/>
          <a:p>
            <a:pPr marL="285750" indent="-285750">
              <a:buFont typeface="Arial" panose="020B0604020202020204" pitchFamily="34" charset="0"/>
              <a:buChar char="•"/>
            </a:pPr>
            <a:r>
              <a:rPr lang="en-US" dirty="0">
                <a:solidFill>
                  <a:schemeClr val="bg1"/>
                </a:solidFill>
                <a:latin typeface="Bookman Old Style" panose="02050604050505020204" pitchFamily="18" charset="0"/>
              </a:rPr>
              <a:t>One fidgeting option! (spinning!)</a:t>
            </a:r>
          </a:p>
        </p:txBody>
      </p:sp>
    </p:spTree>
    <p:extLst>
      <p:ext uri="{BB962C8B-B14F-4D97-AF65-F5344CB8AC3E}">
        <p14:creationId xmlns:p14="http://schemas.microsoft.com/office/powerpoint/2010/main" val="3442107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3045" y="225084"/>
            <a:ext cx="6358597" cy="6247864"/>
          </a:xfrm>
          <a:prstGeom prst="rect">
            <a:avLst/>
          </a:prstGeom>
          <a:noFill/>
        </p:spPr>
        <p:txBody>
          <a:bodyPr wrap="square" rtlCol="0">
            <a:spAutoFit/>
          </a:bodyPr>
          <a:lstStyle/>
          <a:p>
            <a:r>
              <a:rPr lang="en-US" sz="2000" dirty="0">
                <a:latin typeface="Century Gothic" panose="020B0502020202020204" pitchFamily="34" charset="0"/>
              </a:rPr>
              <a:t>Did you know that fidget spinners can start conversations? Studies show that a person fidgeting or has a fidget spinner that they are playing with have a higher chance of communication with others, which helps cope with depression and leads to an improved mood! “People tend to wonder what in the world you’re playing with,” Says James </a:t>
            </a:r>
            <a:r>
              <a:rPr lang="en-US" sz="2000" dirty="0" err="1">
                <a:latin typeface="Century Gothic" panose="020B0502020202020204" pitchFamily="34" charset="0"/>
              </a:rPr>
              <a:t>Plafke</a:t>
            </a:r>
            <a:r>
              <a:rPr lang="en-US" sz="2000" dirty="0">
                <a:latin typeface="Century Gothic" panose="020B0502020202020204" pitchFamily="34" charset="0"/>
              </a:rPr>
              <a:t>, a writer and professional technology expert. And listen to this, Ms. Pauli! One 2005 study concluded that kids who are allowed to fidget in class learn more quickly than those who are not. Also, “Kids who are able to move their hands in class were more able to get the answer correct.” States Karen Pine, a professor of </a:t>
            </a:r>
            <a:r>
              <a:rPr lang="en-US" sz="2000" dirty="0" err="1">
                <a:latin typeface="Century Gothic" panose="020B0502020202020204" pitchFamily="34" charset="0"/>
              </a:rPr>
              <a:t>pyschology</a:t>
            </a:r>
            <a:r>
              <a:rPr lang="en-US" sz="2000" dirty="0">
                <a:latin typeface="Century Gothic" panose="020B0502020202020204" pitchFamily="34" charset="0"/>
              </a:rPr>
              <a:t> at the University of Hertfordshire. “Don’t Stop Fidgeting!!” She says! Another fun fact; the same brain areas that are involved with fidgeting are involved with movement and speech. It seems like fidgeting may be the cure for EVERYTHING!</a:t>
            </a:r>
          </a:p>
        </p:txBody>
      </p:sp>
      <p:sp>
        <p:nvSpPr>
          <p:cNvPr id="7" name="TextBox 6"/>
          <p:cNvSpPr txBox="1"/>
          <p:nvPr/>
        </p:nvSpPr>
        <p:spPr>
          <a:xfrm>
            <a:off x="7160455" y="450166"/>
            <a:ext cx="4501662" cy="1200329"/>
          </a:xfrm>
          <a:prstGeom prst="rect">
            <a:avLst/>
          </a:prstGeom>
          <a:noFill/>
        </p:spPr>
        <p:txBody>
          <a:bodyPr wrap="square" rtlCol="0">
            <a:spAutoFit/>
          </a:bodyPr>
          <a:lstStyle/>
          <a:p>
            <a:r>
              <a:rPr lang="en-US" sz="7200" dirty="0">
                <a:latin typeface="Consolas" panose="020B0609020204030204" pitchFamily="49" charset="0"/>
              </a:rPr>
              <a:t>Don’t </a:t>
            </a:r>
          </a:p>
        </p:txBody>
      </p:sp>
      <p:sp>
        <p:nvSpPr>
          <p:cNvPr id="8" name="TextBox 7"/>
          <p:cNvSpPr txBox="1"/>
          <p:nvPr/>
        </p:nvSpPr>
        <p:spPr>
          <a:xfrm rot="313700">
            <a:off x="7807980" y="651093"/>
            <a:ext cx="4515319" cy="2308324"/>
          </a:xfrm>
          <a:prstGeom prst="rect">
            <a:avLst/>
          </a:prstGeom>
          <a:noFill/>
        </p:spPr>
        <p:txBody>
          <a:bodyPr wrap="square" rtlCol="0">
            <a:spAutoFit/>
          </a:bodyPr>
          <a:lstStyle/>
          <a:p>
            <a:r>
              <a:rPr lang="en-US" sz="7200" dirty="0">
                <a:latin typeface="Goudy Stout" panose="0202090407030B020401" pitchFamily="18" charset="0"/>
              </a:rPr>
              <a:t>       STOP</a:t>
            </a:r>
          </a:p>
        </p:txBody>
      </p:sp>
      <p:sp>
        <p:nvSpPr>
          <p:cNvPr id="9" name="TextBox 8"/>
          <p:cNvSpPr txBox="1"/>
          <p:nvPr/>
        </p:nvSpPr>
        <p:spPr>
          <a:xfrm rot="1517794">
            <a:off x="6507239" y="3314762"/>
            <a:ext cx="5808095" cy="1446550"/>
          </a:xfrm>
          <a:prstGeom prst="rect">
            <a:avLst/>
          </a:prstGeom>
          <a:noFill/>
        </p:spPr>
        <p:txBody>
          <a:bodyPr wrap="square" rtlCol="0">
            <a:spAutoFit/>
          </a:bodyPr>
          <a:lstStyle/>
          <a:p>
            <a:r>
              <a:rPr lang="en-US" sz="8800" dirty="0">
                <a:latin typeface="Berlin Sans FB Demi" panose="020E0802020502020306" pitchFamily="34" charset="0"/>
              </a:rPr>
              <a:t>Fidgeting</a:t>
            </a:r>
            <a:r>
              <a:rPr lang="en-US" sz="8800" dirty="0"/>
              <a:t>!!</a:t>
            </a:r>
          </a:p>
        </p:txBody>
      </p:sp>
    </p:spTree>
    <p:extLst>
      <p:ext uri="{BB962C8B-B14F-4D97-AF65-F5344CB8AC3E}">
        <p14:creationId xmlns:p14="http://schemas.microsoft.com/office/powerpoint/2010/main" val="328042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20" name="Freeform 3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691641"/>
            <a:ext cx="7571262" cy="5166360"/>
          </a:xfrm>
          <a:custGeom>
            <a:avLst/>
            <a:gdLst>
              <a:gd name="connsiteX0" fmla="*/ 0 w 7571262"/>
              <a:gd name="connsiteY0" fmla="*/ 5166360 h 5166360"/>
              <a:gd name="connsiteX1" fmla="*/ 7571262 w 7571262"/>
              <a:gd name="connsiteY1" fmla="*/ 5166360 h 5166360"/>
              <a:gd name="connsiteX2" fmla="*/ 5177382 w 7571262"/>
              <a:gd name="connsiteY2" fmla="*/ 0 h 5166360"/>
              <a:gd name="connsiteX3" fmla="*/ 5171159 w 7571262"/>
              <a:gd name="connsiteY3" fmla="*/ 0 h 5166360"/>
              <a:gd name="connsiteX4" fmla="*/ 3981368 w 7571262"/>
              <a:gd name="connsiteY4" fmla="*/ 0 h 5166360"/>
              <a:gd name="connsiteX5" fmla="*/ 2331323 w 7571262"/>
              <a:gd name="connsiteY5" fmla="*/ 0 h 5166360"/>
              <a:gd name="connsiteX6" fmla="*/ 0 w 7571262"/>
              <a:gd name="connsiteY6" fmla="*/ 0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71262" h="5166360">
                <a:moveTo>
                  <a:pt x="0" y="5166360"/>
                </a:moveTo>
                <a:lnTo>
                  <a:pt x="7571262" y="5166360"/>
                </a:lnTo>
                <a:lnTo>
                  <a:pt x="5177382" y="0"/>
                </a:lnTo>
                <a:lnTo>
                  <a:pt x="5171159" y="0"/>
                </a:lnTo>
                <a:lnTo>
                  <a:pt x="3981368" y="0"/>
                </a:lnTo>
                <a:lnTo>
                  <a:pt x="2331323" y="0"/>
                </a:lnTo>
                <a:lnTo>
                  <a:pt x="0" y="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t="14256" r="3" b="7055"/>
          <a:stretch/>
        </p:blipFill>
        <p:spPr>
          <a:xfrm>
            <a:off x="6587330" y="1691641"/>
            <a:ext cx="4004406" cy="2500885"/>
          </a:xfrm>
          <a:custGeom>
            <a:avLst/>
            <a:gdLst>
              <a:gd name="connsiteX0" fmla="*/ 1158807 w 4004406"/>
              <a:gd name="connsiteY0" fmla="*/ 0 h 2500885"/>
              <a:gd name="connsiteX1" fmla="*/ 4004406 w 4004406"/>
              <a:gd name="connsiteY1" fmla="*/ 0 h 2500885"/>
              <a:gd name="connsiteX2" fmla="*/ 2845598 w 4004406"/>
              <a:gd name="connsiteY2" fmla="*/ 2500885 h 2500885"/>
              <a:gd name="connsiteX3" fmla="*/ 0 w 4004406"/>
              <a:gd name="connsiteY3" fmla="*/ 2500885 h 2500885"/>
            </a:gdLst>
            <a:ahLst/>
            <a:cxnLst>
              <a:cxn ang="0">
                <a:pos x="connsiteX0" y="connsiteY0"/>
              </a:cxn>
              <a:cxn ang="0">
                <a:pos x="connsiteX1" y="connsiteY1"/>
              </a:cxn>
              <a:cxn ang="0">
                <a:pos x="connsiteX2" y="connsiteY2"/>
              </a:cxn>
              <a:cxn ang="0">
                <a:pos x="connsiteX3" y="connsiteY3"/>
              </a:cxn>
            </a:cxnLst>
            <a:rect l="l" t="t" r="r" b="b"/>
            <a:pathLst>
              <a:path w="4004406" h="2500885">
                <a:moveTo>
                  <a:pt x="1158807" y="0"/>
                </a:moveTo>
                <a:lnTo>
                  <a:pt x="4004406" y="0"/>
                </a:lnTo>
                <a:lnTo>
                  <a:pt x="2845598" y="2500885"/>
                </a:lnTo>
                <a:lnTo>
                  <a:pt x="0" y="2500885"/>
                </a:lnTo>
                <a:close/>
              </a:path>
            </a:pathLst>
          </a:custGeom>
        </p:spPr>
      </p:pic>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t="21102" r="1" b="24183"/>
          <a:stretch/>
        </p:blipFill>
        <p:spPr>
          <a:xfrm>
            <a:off x="4791075" y="4357117"/>
            <a:ext cx="4570758" cy="2500884"/>
          </a:xfrm>
          <a:custGeom>
            <a:avLst/>
            <a:gdLst>
              <a:gd name="connsiteX0" fmla="*/ 1717230 w 4570758"/>
              <a:gd name="connsiteY0" fmla="*/ 0 h 2500884"/>
              <a:gd name="connsiteX1" fmla="*/ 4570758 w 4570758"/>
              <a:gd name="connsiteY1" fmla="*/ 0 h 2500884"/>
              <a:gd name="connsiteX2" fmla="*/ 3411951 w 4570758"/>
              <a:gd name="connsiteY2" fmla="*/ 2500884 h 2500884"/>
              <a:gd name="connsiteX3" fmla="*/ 3405728 w 4570758"/>
              <a:gd name="connsiteY3" fmla="*/ 2500884 h 2500884"/>
              <a:gd name="connsiteX4" fmla="*/ 2215937 w 4570758"/>
              <a:gd name="connsiteY4" fmla="*/ 2500884 h 2500884"/>
              <a:gd name="connsiteX5" fmla="*/ 565892 w 4570758"/>
              <a:gd name="connsiteY5" fmla="*/ 2500884 h 2500884"/>
              <a:gd name="connsiteX6" fmla="*/ 0 w 4570758"/>
              <a:gd name="connsiteY6" fmla="*/ 2500884 h 2500884"/>
              <a:gd name="connsiteX7" fmla="*/ 0 w 4570758"/>
              <a:gd name="connsiteY7" fmla="*/ 2500883 h 2500884"/>
              <a:gd name="connsiteX8" fmla="*/ 552186 w 4570758"/>
              <a:gd name="connsiteY8" fmla="*/ 2500883 h 2500884"/>
              <a:gd name="connsiteX9" fmla="*/ 558423 w 4570758"/>
              <a:gd name="connsiteY9" fmla="*/ 2500883 h 2500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70758" h="2500884">
                <a:moveTo>
                  <a:pt x="1717230" y="0"/>
                </a:moveTo>
                <a:lnTo>
                  <a:pt x="4570758" y="0"/>
                </a:lnTo>
                <a:lnTo>
                  <a:pt x="3411951" y="2500884"/>
                </a:lnTo>
                <a:lnTo>
                  <a:pt x="3405728" y="2500884"/>
                </a:lnTo>
                <a:lnTo>
                  <a:pt x="2215937" y="2500884"/>
                </a:lnTo>
                <a:lnTo>
                  <a:pt x="565892" y="2500884"/>
                </a:lnTo>
                <a:lnTo>
                  <a:pt x="0" y="2500884"/>
                </a:lnTo>
                <a:lnTo>
                  <a:pt x="0" y="2500883"/>
                </a:lnTo>
                <a:lnTo>
                  <a:pt x="552186" y="2500883"/>
                </a:lnTo>
                <a:lnTo>
                  <a:pt x="558423" y="2500883"/>
                </a:lnTo>
                <a:close/>
              </a:path>
            </a:pathLst>
          </a:custGeom>
        </p:spPr>
      </p:pic>
      <p:pic>
        <p:nvPicPr>
          <p:cNvPr id="8" name="Picture 7"/>
          <p:cNvPicPr>
            <a:picLocks noChangeAspect="1"/>
          </p:cNvPicPr>
          <p:nvPr/>
        </p:nvPicPr>
        <p:blipFill rotWithShape="1">
          <a:blip r:embed="rId4">
            <a:extLst>
              <a:ext uri="{28A0092B-C50C-407E-A947-70E740481C1C}">
                <a14:useLocalDpi xmlns:a14="http://schemas.microsoft.com/office/drawing/2010/main" val="0"/>
              </a:ext>
            </a:extLst>
          </a:blip>
          <a:srcRect t="14011" r="-2" b="2574"/>
          <a:stretch/>
        </p:blipFill>
        <p:spPr>
          <a:xfrm>
            <a:off x="7823674" y="4357117"/>
            <a:ext cx="4368327" cy="2500884"/>
          </a:xfrm>
          <a:custGeom>
            <a:avLst/>
            <a:gdLst>
              <a:gd name="connsiteX0" fmla="*/ 1717230 w 4368327"/>
              <a:gd name="connsiteY0" fmla="*/ 0 h 2500884"/>
              <a:gd name="connsiteX1" fmla="*/ 4368327 w 4368327"/>
              <a:gd name="connsiteY1" fmla="*/ 0 h 2500884"/>
              <a:gd name="connsiteX2" fmla="*/ 4368327 w 4368327"/>
              <a:gd name="connsiteY2" fmla="*/ 2500884 h 2500884"/>
              <a:gd name="connsiteX3" fmla="*/ 0 w 4368327"/>
              <a:gd name="connsiteY3" fmla="*/ 2500884 h 2500884"/>
              <a:gd name="connsiteX4" fmla="*/ 0 w 4368327"/>
              <a:gd name="connsiteY4" fmla="*/ 2500883 h 2500884"/>
              <a:gd name="connsiteX5" fmla="*/ 552186 w 4368327"/>
              <a:gd name="connsiteY5" fmla="*/ 2500883 h 2500884"/>
              <a:gd name="connsiteX6" fmla="*/ 558423 w 4368327"/>
              <a:gd name="connsiteY6" fmla="*/ 2500883 h 2500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68327" h="2500884">
                <a:moveTo>
                  <a:pt x="1717230" y="0"/>
                </a:moveTo>
                <a:lnTo>
                  <a:pt x="4368327" y="0"/>
                </a:lnTo>
                <a:lnTo>
                  <a:pt x="4368327" y="2500884"/>
                </a:lnTo>
                <a:lnTo>
                  <a:pt x="0" y="2500884"/>
                </a:lnTo>
                <a:lnTo>
                  <a:pt x="0" y="2500883"/>
                </a:lnTo>
                <a:lnTo>
                  <a:pt x="552186" y="2500883"/>
                </a:lnTo>
                <a:lnTo>
                  <a:pt x="558423" y="2500883"/>
                </a:lnTo>
                <a:close/>
              </a:path>
            </a:pathLst>
          </a:custGeom>
        </p:spPr>
      </p:pic>
      <p:pic>
        <p:nvPicPr>
          <p:cNvPr id="5" name="Picture 4"/>
          <p:cNvPicPr>
            <a:picLocks noChangeAspect="1"/>
          </p:cNvPicPr>
          <p:nvPr/>
        </p:nvPicPr>
        <p:blipFill rotWithShape="1">
          <a:blip r:embed="rId5">
            <a:extLst>
              <a:ext uri="{28A0092B-C50C-407E-A947-70E740481C1C}">
                <a14:useLocalDpi xmlns:a14="http://schemas.microsoft.com/office/drawing/2010/main" val="0"/>
              </a:ext>
            </a:extLst>
          </a:blip>
          <a:srcRect l="5150" r="12536" b="-1"/>
          <a:stretch/>
        </p:blipFill>
        <p:spPr>
          <a:xfrm>
            <a:off x="9597231" y="1691164"/>
            <a:ext cx="2594769" cy="2501837"/>
          </a:xfrm>
          <a:custGeom>
            <a:avLst/>
            <a:gdLst>
              <a:gd name="connsiteX0" fmla="*/ 1159248 w 2594769"/>
              <a:gd name="connsiteY0" fmla="*/ 0 h 2501837"/>
              <a:gd name="connsiteX1" fmla="*/ 2594769 w 2594769"/>
              <a:gd name="connsiteY1" fmla="*/ 0 h 2501837"/>
              <a:gd name="connsiteX2" fmla="*/ 2594769 w 2594769"/>
              <a:gd name="connsiteY2" fmla="*/ 2501837 h 2501837"/>
              <a:gd name="connsiteX3" fmla="*/ 0 w 2594769"/>
              <a:gd name="connsiteY3" fmla="*/ 2501837 h 2501837"/>
            </a:gdLst>
            <a:ahLst/>
            <a:cxnLst>
              <a:cxn ang="0">
                <a:pos x="connsiteX0" y="connsiteY0"/>
              </a:cxn>
              <a:cxn ang="0">
                <a:pos x="connsiteX1" y="connsiteY1"/>
              </a:cxn>
              <a:cxn ang="0">
                <a:pos x="connsiteX2" y="connsiteY2"/>
              </a:cxn>
              <a:cxn ang="0">
                <a:pos x="connsiteX3" y="connsiteY3"/>
              </a:cxn>
            </a:cxnLst>
            <a:rect l="l" t="t" r="r" b="b"/>
            <a:pathLst>
              <a:path w="2594769" h="2501837">
                <a:moveTo>
                  <a:pt x="1159248" y="0"/>
                </a:moveTo>
                <a:lnTo>
                  <a:pt x="2594769" y="0"/>
                </a:lnTo>
                <a:lnTo>
                  <a:pt x="2594769" y="2501837"/>
                </a:lnTo>
                <a:lnTo>
                  <a:pt x="0" y="2501837"/>
                </a:lnTo>
                <a:close/>
              </a:path>
            </a:pathLst>
          </a:custGeom>
        </p:spPr>
      </p:pic>
      <p:sp>
        <p:nvSpPr>
          <p:cNvPr id="2" name="TextBox 1"/>
          <p:cNvSpPr txBox="1"/>
          <p:nvPr/>
        </p:nvSpPr>
        <p:spPr>
          <a:xfrm>
            <a:off x="838200" y="365126"/>
            <a:ext cx="10515600" cy="1225136"/>
          </a:xfrm>
          <a:prstGeom prst="rect">
            <a:avLst/>
          </a:prstGeom>
        </p:spPr>
        <p:txBody>
          <a:bodyPr vert="horz" lIns="91440" tIns="45720" rIns="91440" bIns="45720" rtlCol="0" anchor="ctr">
            <a:normAutofit/>
          </a:bodyPr>
          <a:lstStyle/>
          <a:p>
            <a:pPr>
              <a:lnSpc>
                <a:spcPct val="80000"/>
              </a:lnSpc>
              <a:spcBef>
                <a:spcPct val="0"/>
              </a:spcBef>
            </a:pPr>
            <a:r>
              <a:rPr lang="en-US" sz="4400">
                <a:latin typeface="+mj-lt"/>
                <a:ea typeface="+mj-ea"/>
                <a:cs typeface="+mj-cs"/>
              </a:rPr>
              <a:t>BIG QUESTION… does slime play a part in this too??</a:t>
            </a:r>
          </a:p>
        </p:txBody>
      </p:sp>
      <p:sp>
        <p:nvSpPr>
          <p:cNvPr id="4" name="TextBox 3"/>
          <p:cNvSpPr txBox="1"/>
          <p:nvPr/>
        </p:nvSpPr>
        <p:spPr>
          <a:xfrm>
            <a:off x="838200" y="2015406"/>
            <a:ext cx="5097779" cy="4065986"/>
          </a:xfrm>
          <a:prstGeom prst="rect">
            <a:avLst/>
          </a:prstGeom>
        </p:spPr>
        <p:txBody>
          <a:bodyPr vert="horz" lIns="91440" tIns="45720" rIns="91440" bIns="45720" rtlCol="0" anchor="t">
            <a:normAutofit fontScale="92500" lnSpcReduction="20000"/>
          </a:bodyPr>
          <a:lstStyle/>
          <a:p>
            <a:pPr indent="-228600">
              <a:lnSpc>
                <a:spcPct val="90000"/>
              </a:lnSpc>
              <a:buFont typeface="Arial" panose="020B0604020202020204" pitchFamily="34" charset="0"/>
              <a:buChar char="•"/>
            </a:pPr>
            <a:r>
              <a:rPr lang="en-US" sz="2000" dirty="0">
                <a:solidFill>
                  <a:schemeClr val="bg1"/>
                </a:solidFill>
              </a:rPr>
              <a:t>YESSS!!!</a:t>
            </a:r>
          </a:p>
          <a:p>
            <a:pPr indent="-228600">
              <a:lnSpc>
                <a:spcPct val="90000"/>
              </a:lnSpc>
              <a:buFont typeface="Arial" panose="020B0604020202020204" pitchFamily="34" charset="0"/>
              <a:buChar char="•"/>
            </a:pPr>
            <a:r>
              <a:rPr lang="en-US" sz="2200" dirty="0">
                <a:solidFill>
                  <a:schemeClr val="bg1"/>
                </a:solidFill>
                <a:latin typeface="Consolas" panose="020B0609020204030204" pitchFamily="49" charset="0"/>
              </a:rPr>
              <a:t>Slime and fidget spinners are the newest thing right now. But have you noticed that that they have something in common? Fidgeting! Slime satisfies- from the texture and colors to the sounds and smells. Slime is also proven to de-stress people! Slimes can be tiny, huge, squishy, fluffy, stiff, scented, and I could go on and on! All of these traits play a part in improving moods and stopping anxiety. “Of all the teens and tweens interviewed, they all agreed that slime is the key to anti-stress.” Says satisfyingslime.com. Doesn’t that sound familiar?? :)</a:t>
            </a:r>
          </a:p>
        </p:txBody>
      </p:sp>
    </p:spTree>
    <p:extLst>
      <p:ext uri="{BB962C8B-B14F-4D97-AF65-F5344CB8AC3E}">
        <p14:creationId xmlns:p14="http://schemas.microsoft.com/office/powerpoint/2010/main" val="3463035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26745" y="399931"/>
            <a:ext cx="8637563" cy="830997"/>
          </a:xfrm>
          <a:prstGeom prst="rect">
            <a:avLst/>
          </a:prstGeom>
          <a:noFill/>
        </p:spPr>
        <p:txBody>
          <a:bodyPr wrap="square" rtlCol="0">
            <a:spAutoFit/>
          </a:bodyPr>
          <a:lstStyle/>
          <a:p>
            <a:r>
              <a:rPr lang="en-US" sz="4800" dirty="0">
                <a:solidFill>
                  <a:srgbClr val="B038E6"/>
                </a:solidFill>
              </a:rPr>
              <a:t>What’s YOUR opinion?</a:t>
            </a:r>
          </a:p>
        </p:txBody>
      </p:sp>
      <p:sp>
        <p:nvSpPr>
          <p:cNvPr id="3" name="TextBox 2"/>
          <p:cNvSpPr txBox="1"/>
          <p:nvPr/>
        </p:nvSpPr>
        <p:spPr>
          <a:xfrm>
            <a:off x="478301" y="1674055"/>
            <a:ext cx="4248444" cy="5355312"/>
          </a:xfrm>
          <a:prstGeom prst="rect">
            <a:avLst/>
          </a:prstGeom>
          <a:noFill/>
        </p:spPr>
        <p:txBody>
          <a:bodyPr wrap="square" rtlCol="0">
            <a:spAutoFit/>
          </a:bodyPr>
          <a:lstStyle/>
          <a:p>
            <a:r>
              <a:rPr lang="en-US" i="1" dirty="0"/>
              <a:t>I have a fidget cube and I love it! It’s super fun and calming to play with. I love the little sounds it makes.</a:t>
            </a:r>
          </a:p>
          <a:p>
            <a:r>
              <a:rPr lang="en-US" dirty="0"/>
              <a:t> –</a:t>
            </a:r>
            <a:r>
              <a:rPr lang="en-US" i="1" dirty="0"/>
              <a:t>Margaret</a:t>
            </a:r>
            <a:r>
              <a:rPr lang="en-US" i="1" dirty="0">
                <a:sym typeface="Wingdings" panose="05000000000000000000" pitchFamily="2" charset="2"/>
              </a:rPr>
              <a:t></a:t>
            </a:r>
          </a:p>
          <a:p>
            <a:endParaRPr lang="en-US" dirty="0">
              <a:sym typeface="Wingdings" panose="05000000000000000000" pitchFamily="2" charset="2"/>
            </a:endParaRPr>
          </a:p>
          <a:p>
            <a:r>
              <a:rPr lang="en-US" i="1" dirty="0">
                <a:sym typeface="Wingdings" panose="05000000000000000000" pitchFamily="2" charset="2"/>
              </a:rPr>
              <a:t>I have a fidget spinner and it is so soothing. It calms me down when I am hyper!</a:t>
            </a:r>
          </a:p>
          <a:p>
            <a:pPr marL="285750" indent="-285750">
              <a:buFontTx/>
              <a:buChar char="-"/>
            </a:pPr>
            <a:r>
              <a:rPr lang="en-US" i="1" dirty="0">
                <a:sym typeface="Wingdings" panose="05000000000000000000" pitchFamily="2" charset="2"/>
              </a:rPr>
              <a:t>Betsy 😆</a:t>
            </a:r>
          </a:p>
          <a:p>
            <a:pPr marL="285750" indent="-285750">
              <a:buFontTx/>
              <a:buChar char="-"/>
            </a:pPr>
            <a:endParaRPr lang="en-US" i="1" dirty="0">
              <a:sym typeface="Wingdings" panose="05000000000000000000" pitchFamily="2" charset="2"/>
            </a:endParaRPr>
          </a:p>
          <a:p>
            <a:r>
              <a:rPr lang="en-US" i="1" dirty="0">
                <a:sym typeface="Wingdings" panose="05000000000000000000" pitchFamily="2" charset="2"/>
              </a:rPr>
              <a:t>I absolutely love slime! I love the way It feels on your fingers and I enjoy making it! – </a:t>
            </a:r>
            <a:r>
              <a:rPr lang="en-US" i="1" dirty="0" err="1">
                <a:sym typeface="Wingdings" panose="05000000000000000000" pitchFamily="2" charset="2"/>
              </a:rPr>
              <a:t>MackZ</a:t>
            </a:r>
            <a:r>
              <a:rPr lang="en-US" i="1" dirty="0">
                <a:sym typeface="Wingdings" panose="05000000000000000000" pitchFamily="2" charset="2"/>
              </a:rPr>
              <a:t>😍</a:t>
            </a:r>
          </a:p>
          <a:p>
            <a:endParaRPr lang="en-US" dirty="0">
              <a:sym typeface="Wingdings" panose="05000000000000000000" pitchFamily="2" charset="2"/>
            </a:endParaRPr>
          </a:p>
          <a:p>
            <a:r>
              <a:rPr lang="en-US" i="1" dirty="0">
                <a:sym typeface="Wingdings" panose="05000000000000000000" pitchFamily="2" charset="2"/>
              </a:rPr>
              <a:t>Slime is amazing it feels funny in your hands but is soothing.</a:t>
            </a:r>
          </a:p>
          <a:p>
            <a:r>
              <a:rPr lang="en-US" i="1" dirty="0">
                <a:sym typeface="Wingdings" panose="05000000000000000000" pitchFamily="2" charset="2"/>
              </a:rPr>
              <a:t>-</a:t>
            </a:r>
            <a:r>
              <a:rPr lang="en-US" i="1" dirty="0" err="1">
                <a:sym typeface="Wingdings" panose="05000000000000000000" pitchFamily="2" charset="2"/>
              </a:rPr>
              <a:t>KaidomR</a:t>
            </a:r>
            <a:endParaRPr lang="en-US" i="1" dirty="0">
              <a:sym typeface="Wingdings" panose="05000000000000000000" pitchFamily="2" charset="2"/>
            </a:endParaRPr>
          </a:p>
          <a:p>
            <a:endParaRPr lang="en-US" dirty="0">
              <a:sym typeface="Wingdings" panose="05000000000000000000" pitchFamily="2" charset="2"/>
            </a:endParaRPr>
          </a:p>
          <a:p>
            <a:endParaRPr lang="en-US" dirty="0">
              <a:sym typeface="Wingdings" panose="05000000000000000000" pitchFamily="2" charset="2"/>
            </a:endParaRPr>
          </a:p>
          <a:p>
            <a:endParaRPr lang="en-US" dirty="0">
              <a:sym typeface="Wingdings" panose="05000000000000000000" pitchFamily="2" charset="2"/>
            </a:endParaRPr>
          </a:p>
        </p:txBody>
      </p:sp>
      <p:sp>
        <p:nvSpPr>
          <p:cNvPr id="4" name="TextBox 3"/>
          <p:cNvSpPr txBox="1"/>
          <p:nvPr/>
        </p:nvSpPr>
        <p:spPr>
          <a:xfrm>
            <a:off x="5092505" y="1674055"/>
            <a:ext cx="5978769" cy="923330"/>
          </a:xfrm>
          <a:prstGeom prst="rect">
            <a:avLst/>
          </a:prstGeom>
          <a:noFill/>
        </p:spPr>
        <p:txBody>
          <a:bodyPr wrap="square" rtlCol="0">
            <a:spAutoFit/>
          </a:bodyPr>
          <a:lstStyle/>
          <a:p>
            <a:r>
              <a:rPr lang="en-US" i="1" dirty="0"/>
              <a:t>I personally don’t like fidget cubes. They are pointless. My thing is fidget spinners . They are really relaxing. And calm me down. -Huck</a:t>
            </a:r>
          </a:p>
        </p:txBody>
      </p:sp>
      <p:sp>
        <p:nvSpPr>
          <p:cNvPr id="5" name="TextBox 4"/>
          <p:cNvSpPr txBox="1"/>
          <p:nvPr/>
        </p:nvSpPr>
        <p:spPr>
          <a:xfrm>
            <a:off x="5092505" y="2996418"/>
            <a:ext cx="5978769" cy="923330"/>
          </a:xfrm>
          <a:prstGeom prst="rect">
            <a:avLst/>
          </a:prstGeom>
          <a:noFill/>
        </p:spPr>
        <p:txBody>
          <a:bodyPr wrap="square" rtlCol="0">
            <a:spAutoFit/>
          </a:bodyPr>
          <a:lstStyle/>
          <a:p>
            <a:r>
              <a:rPr lang="en-US" i="1" dirty="0"/>
              <a:t>Slime is a great way to calm yourself, and relax your hands! It feels amazing on your hands and is amazing for your mind! Make some!- </a:t>
            </a:r>
            <a:r>
              <a:rPr lang="en-US" i="1" dirty="0" err="1"/>
              <a:t>AudreyK</a:t>
            </a:r>
            <a:r>
              <a:rPr lang="en-US" i="1" dirty="0"/>
              <a:t>. 😋</a:t>
            </a:r>
          </a:p>
        </p:txBody>
      </p:sp>
      <p:sp>
        <p:nvSpPr>
          <p:cNvPr id="6" name="TextBox 5"/>
          <p:cNvSpPr txBox="1"/>
          <p:nvPr/>
        </p:nvSpPr>
        <p:spPr>
          <a:xfrm>
            <a:off x="5092505" y="4351711"/>
            <a:ext cx="5825704" cy="923330"/>
          </a:xfrm>
          <a:prstGeom prst="rect">
            <a:avLst/>
          </a:prstGeom>
          <a:noFill/>
        </p:spPr>
        <p:txBody>
          <a:bodyPr wrap="square" rtlCol="0">
            <a:spAutoFit/>
          </a:bodyPr>
          <a:lstStyle/>
          <a:p>
            <a:r>
              <a:rPr lang="en-US" i="1" dirty="0"/>
              <a:t>I like Slime because you can throw it at someone it won’t hurt, but it will gross them out. It’s a great joke to play.</a:t>
            </a:r>
          </a:p>
          <a:p>
            <a:r>
              <a:rPr lang="en-US" i="1" dirty="0"/>
              <a:t>-Mason 😂</a:t>
            </a:r>
          </a:p>
        </p:txBody>
      </p:sp>
      <p:sp>
        <p:nvSpPr>
          <p:cNvPr id="8" name="TextBox 7"/>
          <p:cNvSpPr txBox="1"/>
          <p:nvPr/>
        </p:nvSpPr>
        <p:spPr>
          <a:xfrm>
            <a:off x="5092505" y="5595582"/>
            <a:ext cx="6330461" cy="646331"/>
          </a:xfrm>
          <a:prstGeom prst="rect">
            <a:avLst/>
          </a:prstGeom>
          <a:noFill/>
        </p:spPr>
        <p:txBody>
          <a:bodyPr wrap="square" rtlCol="0">
            <a:spAutoFit/>
          </a:bodyPr>
          <a:lstStyle/>
          <a:p>
            <a:r>
              <a:rPr lang="en-US" i="1" dirty="0"/>
              <a:t>Fidget spinners are AMAZING! They are so satisfying… I can’t stop. –</a:t>
            </a:r>
            <a:r>
              <a:rPr lang="en-US" i="1" dirty="0" err="1"/>
              <a:t>sarah</a:t>
            </a:r>
            <a:r>
              <a:rPr lang="en-US" i="1" dirty="0"/>
              <a:t>:)</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074" y="196947"/>
            <a:ext cx="1257066" cy="1257066"/>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flipV="1">
            <a:off x="1346021" y="124387"/>
            <a:ext cx="1402185" cy="1402185"/>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48206" y="196947"/>
            <a:ext cx="1125940" cy="1257066"/>
          </a:xfrm>
          <a:prstGeom prst="rect">
            <a:avLst/>
          </a:prstGeom>
        </p:spPr>
      </p:pic>
      <p:sp>
        <p:nvSpPr>
          <p:cNvPr id="12" name="AutoShape 2" descr="Image result for spinning fidget spinners"/>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5578185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672</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6</vt:i4>
      </vt:variant>
    </vt:vector>
  </HeadingPairs>
  <TitlesOfParts>
    <vt:vector size="19" baseType="lpstr">
      <vt:lpstr>Microsoft YaHei UI Light</vt:lpstr>
      <vt:lpstr>Arial</vt:lpstr>
      <vt:lpstr>Berlin Sans FB Demi</vt:lpstr>
      <vt:lpstr>Bookman Old Style</vt:lpstr>
      <vt:lpstr>Calibri</vt:lpstr>
      <vt:lpstr>Calibri Light</vt:lpstr>
      <vt:lpstr>Century Gothic</vt:lpstr>
      <vt:lpstr>Consolas</vt:lpstr>
      <vt:lpstr>Goudy Stout</vt:lpstr>
      <vt:lpstr>Kristen ITC</vt:lpstr>
      <vt:lpstr>Stencil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Cobb, Sarah L</dc:creator>
  <cp:lastModifiedBy>Cobb, Sarah L</cp:lastModifiedBy>
  <cp:revision>18</cp:revision>
  <dcterms:created xsi:type="dcterms:W3CDTF">2017-04-21T15:21:20Z</dcterms:created>
  <dcterms:modified xsi:type="dcterms:W3CDTF">2017-04-28T16:03:13Z</dcterms:modified>
</cp:coreProperties>
</file>